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8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83" r:id="rId26"/>
    <p:sldId id="279" r:id="rId27"/>
    <p:sldId id="280" r:id="rId28"/>
    <p:sldId id="281" r:id="rId29"/>
    <p:sldId id="282" r:id="rId30"/>
    <p:sldId id="284" r:id="rId31"/>
    <p:sldId id="28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79A943-9B64-4E1F-B0B9-153C499D3D26}" v="1" dt="2021-06-22T18:41:17.9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58" y="30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1.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microsoft.com/office/2016/11/relationships/changesInfo" Target="changesInfos/changesInfo1.xml"/><Relationship Id="rId40"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opher Fleming" userId="3d8c647116e88ac3" providerId="LiveId" clId="{7E79A943-9B64-4E1F-B0B9-153C499D3D26}"/>
    <pc:docChg chg="undo custSel addSld modSld">
      <pc:chgData name="Christopher Fleming" userId="3d8c647116e88ac3" providerId="LiveId" clId="{7E79A943-9B64-4E1F-B0B9-153C499D3D26}" dt="2021-06-22T18:47:08.743" v="241" actId="255"/>
      <pc:docMkLst>
        <pc:docMk/>
      </pc:docMkLst>
      <pc:sldChg chg="addSp delSp modSp new mod setBg setClrOvrMap">
        <pc:chgData name="Christopher Fleming" userId="3d8c647116e88ac3" providerId="LiveId" clId="{7E79A943-9B64-4E1F-B0B9-153C499D3D26}" dt="2021-06-22T18:47:08.743" v="241" actId="255"/>
        <pc:sldMkLst>
          <pc:docMk/>
          <pc:sldMk cId="2201951576" sldId="286"/>
        </pc:sldMkLst>
        <pc:spChg chg="del mod">
          <ac:chgData name="Christopher Fleming" userId="3d8c647116e88ac3" providerId="LiveId" clId="{7E79A943-9B64-4E1F-B0B9-153C499D3D26}" dt="2021-06-22T18:41:32.605" v="5" actId="21"/>
          <ac:spMkLst>
            <pc:docMk/>
            <pc:sldMk cId="2201951576" sldId="286"/>
            <ac:spMk id="2" creationId="{631BC9E8-C95A-4CCF-8BF1-D0C7119B6BCC}"/>
          </ac:spMkLst>
        </pc:spChg>
        <pc:spChg chg="del">
          <ac:chgData name="Christopher Fleming" userId="3d8c647116e88ac3" providerId="LiveId" clId="{7E79A943-9B64-4E1F-B0B9-153C499D3D26}" dt="2021-06-22T18:41:17.980" v="1" actId="931"/>
          <ac:spMkLst>
            <pc:docMk/>
            <pc:sldMk cId="2201951576" sldId="286"/>
            <ac:spMk id="3" creationId="{26769455-CBBA-4B91-A532-F4E2A9BEB2D0}"/>
          </ac:spMkLst>
        </pc:spChg>
        <pc:spChg chg="add mod">
          <ac:chgData name="Christopher Fleming" userId="3d8c647116e88ac3" providerId="LiveId" clId="{7E79A943-9B64-4E1F-B0B9-153C499D3D26}" dt="2021-06-22T18:47:08.743" v="241" actId="255"/>
          <ac:spMkLst>
            <pc:docMk/>
            <pc:sldMk cId="2201951576" sldId="286"/>
            <ac:spMk id="9" creationId="{0D98FB90-7957-425A-A152-93DA15CDDE3A}"/>
          </ac:spMkLst>
        </pc:spChg>
        <pc:spChg chg="add del">
          <ac:chgData name="Christopher Fleming" userId="3d8c647116e88ac3" providerId="LiveId" clId="{7E79A943-9B64-4E1F-B0B9-153C499D3D26}" dt="2021-06-22T18:46:51.325" v="239" actId="26606"/>
          <ac:spMkLst>
            <pc:docMk/>
            <pc:sldMk cId="2201951576" sldId="286"/>
            <ac:spMk id="12" creationId="{6EFFF4A2-EB01-4738-9824-8D9A72A51BB9}"/>
          </ac:spMkLst>
        </pc:spChg>
        <pc:spChg chg="add del">
          <ac:chgData name="Christopher Fleming" userId="3d8c647116e88ac3" providerId="LiveId" clId="{7E79A943-9B64-4E1F-B0B9-153C499D3D26}" dt="2021-06-22T18:46:36.914" v="232" actId="26606"/>
          <ac:spMkLst>
            <pc:docMk/>
            <pc:sldMk cId="2201951576" sldId="286"/>
            <ac:spMk id="18" creationId="{7FEAE179-C525-48F3-AD47-0E9E2B6F2E2E}"/>
          </ac:spMkLst>
        </pc:spChg>
        <pc:spChg chg="add del">
          <ac:chgData name="Christopher Fleming" userId="3d8c647116e88ac3" providerId="LiveId" clId="{7E79A943-9B64-4E1F-B0B9-153C499D3D26}" dt="2021-06-22T18:46:36.914" v="232" actId="26606"/>
          <ac:spMkLst>
            <pc:docMk/>
            <pc:sldMk cId="2201951576" sldId="286"/>
            <ac:spMk id="19" creationId="{95C8260E-968F-44E8-A823-ABB431311926}"/>
          </ac:spMkLst>
        </pc:spChg>
        <pc:spChg chg="add del">
          <ac:chgData name="Christopher Fleming" userId="3d8c647116e88ac3" providerId="LiveId" clId="{7E79A943-9B64-4E1F-B0B9-153C499D3D26}" dt="2021-06-22T18:46:36.914" v="232" actId="26606"/>
          <ac:spMkLst>
            <pc:docMk/>
            <pc:sldMk cId="2201951576" sldId="286"/>
            <ac:spMk id="20" creationId="{2C1BBA94-3F40-40AA-8BB9-E69E25E537C1}"/>
          </ac:spMkLst>
        </pc:spChg>
        <pc:spChg chg="add del">
          <ac:chgData name="Christopher Fleming" userId="3d8c647116e88ac3" providerId="LiveId" clId="{7E79A943-9B64-4E1F-B0B9-153C499D3D26}" dt="2021-06-22T18:46:30.292" v="228" actId="26606"/>
          <ac:spMkLst>
            <pc:docMk/>
            <pc:sldMk cId="2201951576" sldId="286"/>
            <ac:spMk id="21" creationId="{7FEAE179-C525-48F3-AD47-0E9E2B6F2E2E}"/>
          </ac:spMkLst>
        </pc:spChg>
        <pc:spChg chg="add del">
          <ac:chgData name="Christopher Fleming" userId="3d8c647116e88ac3" providerId="LiveId" clId="{7E79A943-9B64-4E1F-B0B9-153C499D3D26}" dt="2021-06-22T18:46:36.914" v="232" actId="26606"/>
          <ac:spMkLst>
            <pc:docMk/>
            <pc:sldMk cId="2201951576" sldId="286"/>
            <ac:spMk id="22" creationId="{FE43805F-24A6-46A4-B19B-54F28347355C}"/>
          </ac:spMkLst>
        </pc:spChg>
        <pc:spChg chg="add del">
          <ac:chgData name="Christopher Fleming" userId="3d8c647116e88ac3" providerId="LiveId" clId="{7E79A943-9B64-4E1F-B0B9-153C499D3D26}" dt="2021-06-22T18:46:30.292" v="228" actId="26606"/>
          <ac:spMkLst>
            <pc:docMk/>
            <pc:sldMk cId="2201951576" sldId="286"/>
            <ac:spMk id="23" creationId="{95C8260E-968F-44E8-A823-ABB431311926}"/>
          </ac:spMkLst>
        </pc:spChg>
        <pc:spChg chg="add del">
          <ac:chgData name="Christopher Fleming" userId="3d8c647116e88ac3" providerId="LiveId" clId="{7E79A943-9B64-4E1F-B0B9-153C499D3D26}" dt="2021-06-22T18:46:30.292" v="228" actId="26606"/>
          <ac:spMkLst>
            <pc:docMk/>
            <pc:sldMk cId="2201951576" sldId="286"/>
            <ac:spMk id="25" creationId="{2C1BBA94-3F40-40AA-8BB9-E69E25E537C1}"/>
          </ac:spMkLst>
        </pc:spChg>
        <pc:spChg chg="add del">
          <ac:chgData name="Christopher Fleming" userId="3d8c647116e88ac3" providerId="LiveId" clId="{7E79A943-9B64-4E1F-B0B9-153C499D3D26}" dt="2021-06-22T18:46:38.903" v="234" actId="26606"/>
          <ac:spMkLst>
            <pc:docMk/>
            <pc:sldMk cId="2201951576" sldId="286"/>
            <ac:spMk id="26" creationId="{73AD41DB-DF9F-49BC-85AE-6AB1840AD517}"/>
          </ac:spMkLst>
        </pc:spChg>
        <pc:spChg chg="add del">
          <ac:chgData name="Christopher Fleming" userId="3d8c647116e88ac3" providerId="LiveId" clId="{7E79A943-9B64-4E1F-B0B9-153C499D3D26}" dt="2021-06-22T18:46:30.292" v="228" actId="26606"/>
          <ac:spMkLst>
            <pc:docMk/>
            <pc:sldMk cId="2201951576" sldId="286"/>
            <ac:spMk id="27" creationId="{FE43805F-24A6-46A4-B19B-54F28347355C}"/>
          </ac:spMkLst>
        </pc:spChg>
        <pc:spChg chg="add del">
          <ac:chgData name="Christopher Fleming" userId="3d8c647116e88ac3" providerId="LiveId" clId="{7E79A943-9B64-4E1F-B0B9-153C499D3D26}" dt="2021-06-22T18:46:42.709" v="236" actId="26606"/>
          <ac:spMkLst>
            <pc:docMk/>
            <pc:sldMk cId="2201951576" sldId="286"/>
            <ac:spMk id="31" creationId="{C3896A03-3945-419A-B66B-4EE266EDD152}"/>
          </ac:spMkLst>
        </pc:spChg>
        <pc:spChg chg="add del">
          <ac:chgData name="Christopher Fleming" userId="3d8c647116e88ac3" providerId="LiveId" clId="{7E79A943-9B64-4E1F-B0B9-153C499D3D26}" dt="2021-06-22T18:46:42.709" v="236" actId="26606"/>
          <ac:spMkLst>
            <pc:docMk/>
            <pc:sldMk cId="2201951576" sldId="286"/>
            <ac:spMk id="32" creationId="{B34F5AD2-EDBD-4BBD-A55C-EAFFD0C7097A}"/>
          </ac:spMkLst>
        </pc:spChg>
        <pc:spChg chg="add del">
          <ac:chgData name="Christopher Fleming" userId="3d8c647116e88ac3" providerId="LiveId" clId="{7E79A943-9B64-4E1F-B0B9-153C499D3D26}" dt="2021-06-22T18:46:42.709" v="236" actId="26606"/>
          <ac:spMkLst>
            <pc:docMk/>
            <pc:sldMk cId="2201951576" sldId="286"/>
            <ac:spMk id="33" creationId="{450D3AD2-FA80-415F-A9CE-54D884561CD7}"/>
          </ac:spMkLst>
        </pc:spChg>
        <pc:spChg chg="add del">
          <ac:chgData name="Christopher Fleming" userId="3d8c647116e88ac3" providerId="LiveId" clId="{7E79A943-9B64-4E1F-B0B9-153C499D3D26}" dt="2021-06-22T18:46:51.317" v="238" actId="26606"/>
          <ac:spMkLst>
            <pc:docMk/>
            <pc:sldMk cId="2201951576" sldId="286"/>
            <ac:spMk id="35" creationId="{6EFFF4A2-EB01-4738-9824-8D9A72A51BB9}"/>
          </ac:spMkLst>
        </pc:spChg>
        <pc:spChg chg="add">
          <ac:chgData name="Christopher Fleming" userId="3d8c647116e88ac3" providerId="LiveId" clId="{7E79A943-9B64-4E1F-B0B9-153C499D3D26}" dt="2021-06-22T18:46:51.325" v="239" actId="26606"/>
          <ac:spMkLst>
            <pc:docMk/>
            <pc:sldMk cId="2201951576" sldId="286"/>
            <ac:spMk id="43" creationId="{A3BAF07C-C39E-42EB-BB22-8D46691D9735}"/>
          </ac:spMkLst>
        </pc:spChg>
        <pc:grpChg chg="add del">
          <ac:chgData name="Christopher Fleming" userId="3d8c647116e88ac3" providerId="LiveId" clId="{7E79A943-9B64-4E1F-B0B9-153C499D3D26}" dt="2021-06-22T18:46:51.325" v="239" actId="26606"/>
          <ac:grpSpMkLst>
            <pc:docMk/>
            <pc:sldMk cId="2201951576" sldId="286"/>
            <ac:grpSpMk id="14" creationId="{D4469D90-62FA-49B2-981E-5305361D5A58}"/>
          </ac:grpSpMkLst>
        </pc:grpChg>
        <pc:grpChg chg="add del">
          <ac:chgData name="Christopher Fleming" userId="3d8c647116e88ac3" providerId="LiveId" clId="{7E79A943-9B64-4E1F-B0B9-153C499D3D26}" dt="2021-06-22T18:46:38.903" v="234" actId="26606"/>
          <ac:grpSpMkLst>
            <pc:docMk/>
            <pc:sldMk cId="2201951576" sldId="286"/>
            <ac:grpSpMk id="28" creationId="{A4AE1828-51FD-4AD7-BCF6-9AF5C696CE5D}"/>
          </ac:grpSpMkLst>
        </pc:grpChg>
        <pc:grpChg chg="add del">
          <ac:chgData name="Christopher Fleming" userId="3d8c647116e88ac3" providerId="LiveId" clId="{7E79A943-9B64-4E1F-B0B9-153C499D3D26}" dt="2021-06-22T18:46:51.317" v="238" actId="26606"/>
          <ac:grpSpMkLst>
            <pc:docMk/>
            <pc:sldMk cId="2201951576" sldId="286"/>
            <ac:grpSpMk id="36" creationId="{D4469D90-62FA-49B2-981E-5305361D5A58}"/>
          </ac:grpSpMkLst>
        </pc:grpChg>
        <pc:grpChg chg="add">
          <ac:chgData name="Christopher Fleming" userId="3d8c647116e88ac3" providerId="LiveId" clId="{7E79A943-9B64-4E1F-B0B9-153C499D3D26}" dt="2021-06-22T18:46:51.325" v="239" actId="26606"/>
          <ac:grpSpMkLst>
            <pc:docMk/>
            <pc:sldMk cId="2201951576" sldId="286"/>
            <ac:grpSpMk id="44" creationId="{D8E9CF54-0466-4261-9E62-0249E60E1886}"/>
          </ac:grpSpMkLst>
        </pc:grpChg>
        <pc:picChg chg="add mod">
          <ac:chgData name="Christopher Fleming" userId="3d8c647116e88ac3" providerId="LiveId" clId="{7E79A943-9B64-4E1F-B0B9-153C499D3D26}" dt="2021-06-22T18:46:51.325" v="239" actId="26606"/>
          <ac:picMkLst>
            <pc:docMk/>
            <pc:sldMk cId="2201951576" sldId="286"/>
            <ac:picMk id="5" creationId="{A4254BCE-1D23-4B6D-A9D9-E7ADFAE81852}"/>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40C28-E5B6-461E-96A5-373F02BFD0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80364E-38BC-43A7-82DC-1014E51FDA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E9D96A-EC0F-45EF-A7F2-7E49B6E33F1C}"/>
              </a:ext>
            </a:extLst>
          </p:cNvPr>
          <p:cNvSpPr>
            <a:spLocks noGrp="1"/>
          </p:cNvSpPr>
          <p:nvPr>
            <p:ph type="dt" sz="half" idx="10"/>
          </p:nvPr>
        </p:nvSpPr>
        <p:spPr/>
        <p:txBody>
          <a:bodyPr/>
          <a:lstStyle/>
          <a:p>
            <a:fld id="{BDD6B2A8-DCDB-4AC7-AF52-AA4247B74DCC}" type="datetimeFigureOut">
              <a:rPr lang="en-US" smtClean="0"/>
              <a:t>6/22/2021</a:t>
            </a:fld>
            <a:endParaRPr lang="en-US"/>
          </a:p>
        </p:txBody>
      </p:sp>
      <p:sp>
        <p:nvSpPr>
          <p:cNvPr id="5" name="Footer Placeholder 4">
            <a:extLst>
              <a:ext uri="{FF2B5EF4-FFF2-40B4-BE49-F238E27FC236}">
                <a16:creationId xmlns:a16="http://schemas.microsoft.com/office/drawing/2014/main" id="{E0D747D9-45F1-4D3B-A087-E227566FD1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FFE47A-0DCF-4049-B78E-6E9C19315DC2}"/>
              </a:ext>
            </a:extLst>
          </p:cNvPr>
          <p:cNvSpPr>
            <a:spLocks noGrp="1"/>
          </p:cNvSpPr>
          <p:nvPr>
            <p:ph type="sldNum" sz="quarter" idx="12"/>
          </p:nvPr>
        </p:nvSpPr>
        <p:spPr/>
        <p:txBody>
          <a:bodyPr/>
          <a:lstStyle/>
          <a:p>
            <a:fld id="{18FB9C41-2BF1-407E-9923-72FEEDFD8F67}" type="slidenum">
              <a:rPr lang="en-US" smtClean="0"/>
              <a:t>‹#›</a:t>
            </a:fld>
            <a:endParaRPr lang="en-US"/>
          </a:p>
        </p:txBody>
      </p:sp>
    </p:spTree>
    <p:extLst>
      <p:ext uri="{BB962C8B-B14F-4D97-AF65-F5344CB8AC3E}">
        <p14:creationId xmlns:p14="http://schemas.microsoft.com/office/powerpoint/2010/main" val="911240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95BD3-84C8-4A48-9B62-058FE8EB96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0D4904-52B0-4B08-A279-C26C8019E6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320C17-3C3F-4BAC-8DA3-13A2201EC28C}"/>
              </a:ext>
            </a:extLst>
          </p:cNvPr>
          <p:cNvSpPr>
            <a:spLocks noGrp="1"/>
          </p:cNvSpPr>
          <p:nvPr>
            <p:ph type="dt" sz="half" idx="10"/>
          </p:nvPr>
        </p:nvSpPr>
        <p:spPr/>
        <p:txBody>
          <a:bodyPr/>
          <a:lstStyle/>
          <a:p>
            <a:fld id="{BDD6B2A8-DCDB-4AC7-AF52-AA4247B74DCC}" type="datetimeFigureOut">
              <a:rPr lang="en-US" smtClean="0"/>
              <a:t>6/22/2021</a:t>
            </a:fld>
            <a:endParaRPr lang="en-US"/>
          </a:p>
        </p:txBody>
      </p:sp>
      <p:sp>
        <p:nvSpPr>
          <p:cNvPr id="5" name="Footer Placeholder 4">
            <a:extLst>
              <a:ext uri="{FF2B5EF4-FFF2-40B4-BE49-F238E27FC236}">
                <a16:creationId xmlns:a16="http://schemas.microsoft.com/office/drawing/2014/main" id="{AB86FA87-5C8B-4BC1-ACF6-E01BE0F49D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250B7A-A39D-4BCE-97B1-D391199229A9}"/>
              </a:ext>
            </a:extLst>
          </p:cNvPr>
          <p:cNvSpPr>
            <a:spLocks noGrp="1"/>
          </p:cNvSpPr>
          <p:nvPr>
            <p:ph type="sldNum" sz="quarter" idx="12"/>
          </p:nvPr>
        </p:nvSpPr>
        <p:spPr/>
        <p:txBody>
          <a:bodyPr/>
          <a:lstStyle/>
          <a:p>
            <a:fld id="{18FB9C41-2BF1-407E-9923-72FEEDFD8F67}" type="slidenum">
              <a:rPr lang="en-US" smtClean="0"/>
              <a:t>‹#›</a:t>
            </a:fld>
            <a:endParaRPr lang="en-US"/>
          </a:p>
        </p:txBody>
      </p:sp>
    </p:spTree>
    <p:extLst>
      <p:ext uri="{BB962C8B-B14F-4D97-AF65-F5344CB8AC3E}">
        <p14:creationId xmlns:p14="http://schemas.microsoft.com/office/powerpoint/2010/main" val="4257901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8BD5A7-2C56-49DE-A8AD-6FA1657F6D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6082C5F-F1E6-41FA-8961-8DA58A88A6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3E30B9-6DD6-4DDE-93E5-96A13D59E4E1}"/>
              </a:ext>
            </a:extLst>
          </p:cNvPr>
          <p:cNvSpPr>
            <a:spLocks noGrp="1"/>
          </p:cNvSpPr>
          <p:nvPr>
            <p:ph type="dt" sz="half" idx="10"/>
          </p:nvPr>
        </p:nvSpPr>
        <p:spPr/>
        <p:txBody>
          <a:bodyPr/>
          <a:lstStyle/>
          <a:p>
            <a:fld id="{BDD6B2A8-DCDB-4AC7-AF52-AA4247B74DCC}" type="datetimeFigureOut">
              <a:rPr lang="en-US" smtClean="0"/>
              <a:t>6/22/2021</a:t>
            </a:fld>
            <a:endParaRPr lang="en-US"/>
          </a:p>
        </p:txBody>
      </p:sp>
      <p:sp>
        <p:nvSpPr>
          <p:cNvPr id="5" name="Footer Placeholder 4">
            <a:extLst>
              <a:ext uri="{FF2B5EF4-FFF2-40B4-BE49-F238E27FC236}">
                <a16:creationId xmlns:a16="http://schemas.microsoft.com/office/drawing/2014/main" id="{911C89F4-9F88-4089-A139-116EF56B1D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CC9FA8-7ED6-45E5-8AFE-4FC71E33D420}"/>
              </a:ext>
            </a:extLst>
          </p:cNvPr>
          <p:cNvSpPr>
            <a:spLocks noGrp="1"/>
          </p:cNvSpPr>
          <p:nvPr>
            <p:ph type="sldNum" sz="quarter" idx="12"/>
          </p:nvPr>
        </p:nvSpPr>
        <p:spPr/>
        <p:txBody>
          <a:bodyPr/>
          <a:lstStyle/>
          <a:p>
            <a:fld id="{18FB9C41-2BF1-407E-9923-72FEEDFD8F67}" type="slidenum">
              <a:rPr lang="en-US" smtClean="0"/>
              <a:t>‹#›</a:t>
            </a:fld>
            <a:endParaRPr lang="en-US"/>
          </a:p>
        </p:txBody>
      </p:sp>
    </p:spTree>
    <p:extLst>
      <p:ext uri="{BB962C8B-B14F-4D97-AF65-F5344CB8AC3E}">
        <p14:creationId xmlns:p14="http://schemas.microsoft.com/office/powerpoint/2010/main" val="2206019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C9B1B-FF6A-48E2-8EF3-C38A01C15D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C7DC5E-1047-4422-9B8B-9C049A147E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C2B1F7-4084-42F0-A53F-D12516EB9326}"/>
              </a:ext>
            </a:extLst>
          </p:cNvPr>
          <p:cNvSpPr>
            <a:spLocks noGrp="1"/>
          </p:cNvSpPr>
          <p:nvPr>
            <p:ph type="dt" sz="half" idx="10"/>
          </p:nvPr>
        </p:nvSpPr>
        <p:spPr/>
        <p:txBody>
          <a:bodyPr/>
          <a:lstStyle/>
          <a:p>
            <a:fld id="{BDD6B2A8-DCDB-4AC7-AF52-AA4247B74DCC}" type="datetimeFigureOut">
              <a:rPr lang="en-US" smtClean="0"/>
              <a:t>6/22/2021</a:t>
            </a:fld>
            <a:endParaRPr lang="en-US"/>
          </a:p>
        </p:txBody>
      </p:sp>
      <p:sp>
        <p:nvSpPr>
          <p:cNvPr id="5" name="Footer Placeholder 4">
            <a:extLst>
              <a:ext uri="{FF2B5EF4-FFF2-40B4-BE49-F238E27FC236}">
                <a16:creationId xmlns:a16="http://schemas.microsoft.com/office/drawing/2014/main" id="{816F7EAA-79AA-4550-A544-AB1D523D1C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B32FC4-BB0F-4C0C-B66B-597B39EE38BF}"/>
              </a:ext>
            </a:extLst>
          </p:cNvPr>
          <p:cNvSpPr>
            <a:spLocks noGrp="1"/>
          </p:cNvSpPr>
          <p:nvPr>
            <p:ph type="sldNum" sz="quarter" idx="12"/>
          </p:nvPr>
        </p:nvSpPr>
        <p:spPr/>
        <p:txBody>
          <a:bodyPr/>
          <a:lstStyle/>
          <a:p>
            <a:fld id="{18FB9C41-2BF1-407E-9923-72FEEDFD8F67}" type="slidenum">
              <a:rPr lang="en-US" smtClean="0"/>
              <a:t>‹#›</a:t>
            </a:fld>
            <a:endParaRPr lang="en-US"/>
          </a:p>
        </p:txBody>
      </p:sp>
    </p:spTree>
    <p:extLst>
      <p:ext uri="{BB962C8B-B14F-4D97-AF65-F5344CB8AC3E}">
        <p14:creationId xmlns:p14="http://schemas.microsoft.com/office/powerpoint/2010/main" val="3072857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BE562-A893-4E1B-A032-26D5A6D96F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7E519F-A666-47A7-850A-2E8D0E142E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417D9D-6822-4DF0-8419-5EE62DA95C9B}"/>
              </a:ext>
            </a:extLst>
          </p:cNvPr>
          <p:cNvSpPr>
            <a:spLocks noGrp="1"/>
          </p:cNvSpPr>
          <p:nvPr>
            <p:ph type="dt" sz="half" idx="10"/>
          </p:nvPr>
        </p:nvSpPr>
        <p:spPr/>
        <p:txBody>
          <a:bodyPr/>
          <a:lstStyle/>
          <a:p>
            <a:fld id="{BDD6B2A8-DCDB-4AC7-AF52-AA4247B74DCC}" type="datetimeFigureOut">
              <a:rPr lang="en-US" smtClean="0"/>
              <a:t>6/22/2021</a:t>
            </a:fld>
            <a:endParaRPr lang="en-US"/>
          </a:p>
        </p:txBody>
      </p:sp>
      <p:sp>
        <p:nvSpPr>
          <p:cNvPr id="5" name="Footer Placeholder 4">
            <a:extLst>
              <a:ext uri="{FF2B5EF4-FFF2-40B4-BE49-F238E27FC236}">
                <a16:creationId xmlns:a16="http://schemas.microsoft.com/office/drawing/2014/main" id="{5E21416E-B98E-494F-B99A-DB1A29BD0F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B3B5A1-BE32-4AB5-B5AA-2FBD38961C1B}"/>
              </a:ext>
            </a:extLst>
          </p:cNvPr>
          <p:cNvSpPr>
            <a:spLocks noGrp="1"/>
          </p:cNvSpPr>
          <p:nvPr>
            <p:ph type="sldNum" sz="quarter" idx="12"/>
          </p:nvPr>
        </p:nvSpPr>
        <p:spPr/>
        <p:txBody>
          <a:bodyPr/>
          <a:lstStyle/>
          <a:p>
            <a:fld id="{18FB9C41-2BF1-407E-9923-72FEEDFD8F67}" type="slidenum">
              <a:rPr lang="en-US" smtClean="0"/>
              <a:t>‹#›</a:t>
            </a:fld>
            <a:endParaRPr lang="en-US"/>
          </a:p>
        </p:txBody>
      </p:sp>
    </p:spTree>
    <p:extLst>
      <p:ext uri="{BB962C8B-B14F-4D97-AF65-F5344CB8AC3E}">
        <p14:creationId xmlns:p14="http://schemas.microsoft.com/office/powerpoint/2010/main" val="589299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13E50-D65C-4F61-BA09-9D8B6ECF17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B0B912-C88E-4E3F-8E22-DA52C8944B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9A91E5-708A-45A0-85EF-3D3DC9371B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EEC40C-2813-4903-ACDE-3F69366C0D53}"/>
              </a:ext>
            </a:extLst>
          </p:cNvPr>
          <p:cNvSpPr>
            <a:spLocks noGrp="1"/>
          </p:cNvSpPr>
          <p:nvPr>
            <p:ph type="dt" sz="half" idx="10"/>
          </p:nvPr>
        </p:nvSpPr>
        <p:spPr/>
        <p:txBody>
          <a:bodyPr/>
          <a:lstStyle/>
          <a:p>
            <a:fld id="{BDD6B2A8-DCDB-4AC7-AF52-AA4247B74DCC}" type="datetimeFigureOut">
              <a:rPr lang="en-US" smtClean="0"/>
              <a:t>6/22/2021</a:t>
            </a:fld>
            <a:endParaRPr lang="en-US"/>
          </a:p>
        </p:txBody>
      </p:sp>
      <p:sp>
        <p:nvSpPr>
          <p:cNvPr id="6" name="Footer Placeholder 5">
            <a:extLst>
              <a:ext uri="{FF2B5EF4-FFF2-40B4-BE49-F238E27FC236}">
                <a16:creationId xmlns:a16="http://schemas.microsoft.com/office/drawing/2014/main" id="{60EDB2C3-317C-48FE-96A7-88943541EF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14E0A4-D112-4BE3-B9AB-DACF33EC4B56}"/>
              </a:ext>
            </a:extLst>
          </p:cNvPr>
          <p:cNvSpPr>
            <a:spLocks noGrp="1"/>
          </p:cNvSpPr>
          <p:nvPr>
            <p:ph type="sldNum" sz="quarter" idx="12"/>
          </p:nvPr>
        </p:nvSpPr>
        <p:spPr/>
        <p:txBody>
          <a:bodyPr/>
          <a:lstStyle/>
          <a:p>
            <a:fld id="{18FB9C41-2BF1-407E-9923-72FEEDFD8F67}" type="slidenum">
              <a:rPr lang="en-US" smtClean="0"/>
              <a:t>‹#›</a:t>
            </a:fld>
            <a:endParaRPr lang="en-US"/>
          </a:p>
        </p:txBody>
      </p:sp>
    </p:spTree>
    <p:extLst>
      <p:ext uri="{BB962C8B-B14F-4D97-AF65-F5344CB8AC3E}">
        <p14:creationId xmlns:p14="http://schemas.microsoft.com/office/powerpoint/2010/main" val="3234567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8EAF7-0261-4F18-8D4D-7CBAE4E49F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15660D-31FB-491C-9C08-FFFEA09E07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0ABFC8-5832-4DB4-8E5C-432B67F805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4E09CF-448B-4DD2-90A8-04FD231AB4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D59E55-476E-45BC-9744-94BE26FB6B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FB9DCB-770E-4270-99FE-454C65287044}"/>
              </a:ext>
            </a:extLst>
          </p:cNvPr>
          <p:cNvSpPr>
            <a:spLocks noGrp="1"/>
          </p:cNvSpPr>
          <p:nvPr>
            <p:ph type="dt" sz="half" idx="10"/>
          </p:nvPr>
        </p:nvSpPr>
        <p:spPr/>
        <p:txBody>
          <a:bodyPr/>
          <a:lstStyle/>
          <a:p>
            <a:fld id="{BDD6B2A8-DCDB-4AC7-AF52-AA4247B74DCC}" type="datetimeFigureOut">
              <a:rPr lang="en-US" smtClean="0"/>
              <a:t>6/22/2021</a:t>
            </a:fld>
            <a:endParaRPr lang="en-US"/>
          </a:p>
        </p:txBody>
      </p:sp>
      <p:sp>
        <p:nvSpPr>
          <p:cNvPr id="8" name="Footer Placeholder 7">
            <a:extLst>
              <a:ext uri="{FF2B5EF4-FFF2-40B4-BE49-F238E27FC236}">
                <a16:creationId xmlns:a16="http://schemas.microsoft.com/office/drawing/2014/main" id="{22125131-1DB1-4CAB-A2C8-63823D5C2D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8D379D-8F4A-46AF-8AFB-5ECCC0B70747}"/>
              </a:ext>
            </a:extLst>
          </p:cNvPr>
          <p:cNvSpPr>
            <a:spLocks noGrp="1"/>
          </p:cNvSpPr>
          <p:nvPr>
            <p:ph type="sldNum" sz="quarter" idx="12"/>
          </p:nvPr>
        </p:nvSpPr>
        <p:spPr/>
        <p:txBody>
          <a:bodyPr/>
          <a:lstStyle/>
          <a:p>
            <a:fld id="{18FB9C41-2BF1-407E-9923-72FEEDFD8F67}" type="slidenum">
              <a:rPr lang="en-US" smtClean="0"/>
              <a:t>‹#›</a:t>
            </a:fld>
            <a:endParaRPr lang="en-US"/>
          </a:p>
        </p:txBody>
      </p:sp>
    </p:spTree>
    <p:extLst>
      <p:ext uri="{BB962C8B-B14F-4D97-AF65-F5344CB8AC3E}">
        <p14:creationId xmlns:p14="http://schemas.microsoft.com/office/powerpoint/2010/main" val="4253799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FBE69-DC82-49F2-AD05-DCB9BE8C60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E0E018-2E22-480C-B4E2-317C6B27CE73}"/>
              </a:ext>
            </a:extLst>
          </p:cNvPr>
          <p:cNvSpPr>
            <a:spLocks noGrp="1"/>
          </p:cNvSpPr>
          <p:nvPr>
            <p:ph type="dt" sz="half" idx="10"/>
          </p:nvPr>
        </p:nvSpPr>
        <p:spPr/>
        <p:txBody>
          <a:bodyPr/>
          <a:lstStyle/>
          <a:p>
            <a:fld id="{BDD6B2A8-DCDB-4AC7-AF52-AA4247B74DCC}" type="datetimeFigureOut">
              <a:rPr lang="en-US" smtClean="0"/>
              <a:t>6/22/2021</a:t>
            </a:fld>
            <a:endParaRPr lang="en-US"/>
          </a:p>
        </p:txBody>
      </p:sp>
      <p:sp>
        <p:nvSpPr>
          <p:cNvPr id="4" name="Footer Placeholder 3">
            <a:extLst>
              <a:ext uri="{FF2B5EF4-FFF2-40B4-BE49-F238E27FC236}">
                <a16:creationId xmlns:a16="http://schemas.microsoft.com/office/drawing/2014/main" id="{322E673E-C2D6-4A05-B5A2-FEA54A5A63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EFBAA3-0C1A-4C45-B523-F929EB39ABEA}"/>
              </a:ext>
            </a:extLst>
          </p:cNvPr>
          <p:cNvSpPr>
            <a:spLocks noGrp="1"/>
          </p:cNvSpPr>
          <p:nvPr>
            <p:ph type="sldNum" sz="quarter" idx="12"/>
          </p:nvPr>
        </p:nvSpPr>
        <p:spPr/>
        <p:txBody>
          <a:bodyPr/>
          <a:lstStyle/>
          <a:p>
            <a:fld id="{18FB9C41-2BF1-407E-9923-72FEEDFD8F67}" type="slidenum">
              <a:rPr lang="en-US" smtClean="0"/>
              <a:t>‹#›</a:t>
            </a:fld>
            <a:endParaRPr lang="en-US"/>
          </a:p>
        </p:txBody>
      </p:sp>
    </p:spTree>
    <p:extLst>
      <p:ext uri="{BB962C8B-B14F-4D97-AF65-F5344CB8AC3E}">
        <p14:creationId xmlns:p14="http://schemas.microsoft.com/office/powerpoint/2010/main" val="377545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E39E06-128D-431E-B1B3-13091044A94A}"/>
              </a:ext>
            </a:extLst>
          </p:cNvPr>
          <p:cNvSpPr>
            <a:spLocks noGrp="1"/>
          </p:cNvSpPr>
          <p:nvPr>
            <p:ph type="dt" sz="half" idx="10"/>
          </p:nvPr>
        </p:nvSpPr>
        <p:spPr/>
        <p:txBody>
          <a:bodyPr/>
          <a:lstStyle/>
          <a:p>
            <a:fld id="{BDD6B2A8-DCDB-4AC7-AF52-AA4247B74DCC}" type="datetimeFigureOut">
              <a:rPr lang="en-US" smtClean="0"/>
              <a:t>6/22/2021</a:t>
            </a:fld>
            <a:endParaRPr lang="en-US"/>
          </a:p>
        </p:txBody>
      </p:sp>
      <p:sp>
        <p:nvSpPr>
          <p:cNvPr id="3" name="Footer Placeholder 2">
            <a:extLst>
              <a:ext uri="{FF2B5EF4-FFF2-40B4-BE49-F238E27FC236}">
                <a16:creationId xmlns:a16="http://schemas.microsoft.com/office/drawing/2014/main" id="{279761D5-57E1-4B2E-8DD6-DBAF10B001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FA9622-27BE-465C-8CC2-7186FE616C43}"/>
              </a:ext>
            </a:extLst>
          </p:cNvPr>
          <p:cNvSpPr>
            <a:spLocks noGrp="1"/>
          </p:cNvSpPr>
          <p:nvPr>
            <p:ph type="sldNum" sz="quarter" idx="12"/>
          </p:nvPr>
        </p:nvSpPr>
        <p:spPr/>
        <p:txBody>
          <a:bodyPr/>
          <a:lstStyle/>
          <a:p>
            <a:fld id="{18FB9C41-2BF1-407E-9923-72FEEDFD8F67}" type="slidenum">
              <a:rPr lang="en-US" smtClean="0"/>
              <a:t>‹#›</a:t>
            </a:fld>
            <a:endParaRPr lang="en-US"/>
          </a:p>
        </p:txBody>
      </p:sp>
    </p:spTree>
    <p:extLst>
      <p:ext uri="{BB962C8B-B14F-4D97-AF65-F5344CB8AC3E}">
        <p14:creationId xmlns:p14="http://schemas.microsoft.com/office/powerpoint/2010/main" val="3530828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EEEDD-4384-4040-8DF4-72A3AFE404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3BA5AD-08E6-4F29-BC4F-794FE87A10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28B7B0-B9B2-42EE-8BD8-A8DBFDEDFB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71F89D-4D0C-4F8D-8057-99F4F3F1C812}"/>
              </a:ext>
            </a:extLst>
          </p:cNvPr>
          <p:cNvSpPr>
            <a:spLocks noGrp="1"/>
          </p:cNvSpPr>
          <p:nvPr>
            <p:ph type="dt" sz="half" idx="10"/>
          </p:nvPr>
        </p:nvSpPr>
        <p:spPr/>
        <p:txBody>
          <a:bodyPr/>
          <a:lstStyle/>
          <a:p>
            <a:fld id="{BDD6B2A8-DCDB-4AC7-AF52-AA4247B74DCC}" type="datetimeFigureOut">
              <a:rPr lang="en-US" smtClean="0"/>
              <a:t>6/22/2021</a:t>
            </a:fld>
            <a:endParaRPr lang="en-US"/>
          </a:p>
        </p:txBody>
      </p:sp>
      <p:sp>
        <p:nvSpPr>
          <p:cNvPr id="6" name="Footer Placeholder 5">
            <a:extLst>
              <a:ext uri="{FF2B5EF4-FFF2-40B4-BE49-F238E27FC236}">
                <a16:creationId xmlns:a16="http://schemas.microsoft.com/office/drawing/2014/main" id="{39978E43-CC19-4B28-98E5-4EA232E2BE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0AEFC2-60A6-4ADE-AF70-CB499389FEE0}"/>
              </a:ext>
            </a:extLst>
          </p:cNvPr>
          <p:cNvSpPr>
            <a:spLocks noGrp="1"/>
          </p:cNvSpPr>
          <p:nvPr>
            <p:ph type="sldNum" sz="quarter" idx="12"/>
          </p:nvPr>
        </p:nvSpPr>
        <p:spPr/>
        <p:txBody>
          <a:bodyPr/>
          <a:lstStyle/>
          <a:p>
            <a:fld id="{18FB9C41-2BF1-407E-9923-72FEEDFD8F67}" type="slidenum">
              <a:rPr lang="en-US" smtClean="0"/>
              <a:t>‹#›</a:t>
            </a:fld>
            <a:endParaRPr lang="en-US"/>
          </a:p>
        </p:txBody>
      </p:sp>
    </p:spTree>
    <p:extLst>
      <p:ext uri="{BB962C8B-B14F-4D97-AF65-F5344CB8AC3E}">
        <p14:creationId xmlns:p14="http://schemas.microsoft.com/office/powerpoint/2010/main" val="1721878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C1D67-B5E4-478B-B162-646151E781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5217E03-9EE9-4025-BB45-65A0B36D9B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0A0D30-392C-4428-9E2F-ADC21CA656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5BA13C-2F30-417A-804F-3FD4A2979A42}"/>
              </a:ext>
            </a:extLst>
          </p:cNvPr>
          <p:cNvSpPr>
            <a:spLocks noGrp="1"/>
          </p:cNvSpPr>
          <p:nvPr>
            <p:ph type="dt" sz="half" idx="10"/>
          </p:nvPr>
        </p:nvSpPr>
        <p:spPr/>
        <p:txBody>
          <a:bodyPr/>
          <a:lstStyle/>
          <a:p>
            <a:fld id="{BDD6B2A8-DCDB-4AC7-AF52-AA4247B74DCC}" type="datetimeFigureOut">
              <a:rPr lang="en-US" smtClean="0"/>
              <a:t>6/22/2021</a:t>
            </a:fld>
            <a:endParaRPr lang="en-US"/>
          </a:p>
        </p:txBody>
      </p:sp>
      <p:sp>
        <p:nvSpPr>
          <p:cNvPr id="6" name="Footer Placeholder 5">
            <a:extLst>
              <a:ext uri="{FF2B5EF4-FFF2-40B4-BE49-F238E27FC236}">
                <a16:creationId xmlns:a16="http://schemas.microsoft.com/office/drawing/2014/main" id="{B47F15E6-49C7-4337-BA0F-36A515FB37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1383E7-3219-477C-9EF1-2F015EA48681}"/>
              </a:ext>
            </a:extLst>
          </p:cNvPr>
          <p:cNvSpPr>
            <a:spLocks noGrp="1"/>
          </p:cNvSpPr>
          <p:nvPr>
            <p:ph type="sldNum" sz="quarter" idx="12"/>
          </p:nvPr>
        </p:nvSpPr>
        <p:spPr/>
        <p:txBody>
          <a:bodyPr/>
          <a:lstStyle/>
          <a:p>
            <a:fld id="{18FB9C41-2BF1-407E-9923-72FEEDFD8F67}" type="slidenum">
              <a:rPr lang="en-US" smtClean="0"/>
              <a:t>‹#›</a:t>
            </a:fld>
            <a:endParaRPr lang="en-US"/>
          </a:p>
        </p:txBody>
      </p:sp>
    </p:spTree>
    <p:extLst>
      <p:ext uri="{BB962C8B-B14F-4D97-AF65-F5344CB8AC3E}">
        <p14:creationId xmlns:p14="http://schemas.microsoft.com/office/powerpoint/2010/main" val="2907268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D08EC5-095F-4150-AF7B-1FEEBCF13F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658730-E576-4E63-9FE0-8DC85E6FA3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1B941F-03E9-42C2-8472-5B12D3DAE4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D6B2A8-DCDB-4AC7-AF52-AA4247B74DCC}" type="datetimeFigureOut">
              <a:rPr lang="en-US" smtClean="0"/>
              <a:t>6/22/2021</a:t>
            </a:fld>
            <a:endParaRPr lang="en-US"/>
          </a:p>
        </p:txBody>
      </p:sp>
      <p:sp>
        <p:nvSpPr>
          <p:cNvPr id="5" name="Footer Placeholder 4">
            <a:extLst>
              <a:ext uri="{FF2B5EF4-FFF2-40B4-BE49-F238E27FC236}">
                <a16:creationId xmlns:a16="http://schemas.microsoft.com/office/drawing/2014/main" id="{311CBE78-FA95-49BA-8575-54207B97C8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796AD4-0F77-48B9-BE53-D1E73E3284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FB9C41-2BF1-407E-9923-72FEEDFD8F67}" type="slidenum">
              <a:rPr lang="en-US" smtClean="0"/>
              <a:t>‹#›</a:t>
            </a:fld>
            <a:endParaRPr lang="en-US"/>
          </a:p>
        </p:txBody>
      </p:sp>
    </p:spTree>
    <p:extLst>
      <p:ext uri="{BB962C8B-B14F-4D97-AF65-F5344CB8AC3E}">
        <p14:creationId xmlns:p14="http://schemas.microsoft.com/office/powerpoint/2010/main" val="15840887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cpcmc.org/mmt/cpwm/bible-studies/"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cumberland.org/resources/#!/Subscriptions/c/31938012" TargetMode="External"/><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hyperlink" Target="mailto:cfleming@cumberland.org"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mailto:nwheeler@cumberland.org" TargetMode="External"/><Relationship Id="rId5" Type="http://schemas.openxmlformats.org/officeDocument/2006/relationships/hyperlink" Target="mailto:jrush@cumberland.org" TargetMode="External"/><Relationship Id="rId4" Type="http://schemas.openxmlformats.org/officeDocument/2006/relationships/hyperlink" Target="mailto:esb@cumberland.org"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s://cpcmc.org/discipleship/discipleshipblueprints/#1455220693539-298dc20d-956d" TargetMode="External"/><Relationship Id="rId3" Type="http://schemas.openxmlformats.org/officeDocument/2006/relationships/hyperlink" Target="https://cpcmc.org/discipleship/discipleshipblueprints/#1455220942424-bcfb404e-97e6" TargetMode="External"/><Relationship Id="rId7" Type="http://schemas.openxmlformats.org/officeDocument/2006/relationships/hyperlink" Target="https://cpcmc.org/discipleship/discipleshipblueprints/#1455220693465-6264729e-922c" TargetMode="External"/><Relationship Id="rId2" Type="http://schemas.openxmlformats.org/officeDocument/2006/relationships/hyperlink" Target="https://cpcmc.org/discipleship/discipleshipblueprints/" TargetMode="External"/><Relationship Id="rId1" Type="http://schemas.openxmlformats.org/officeDocument/2006/relationships/slideLayout" Target="../slideLayouts/slideLayout2.xml"/><Relationship Id="rId6" Type="http://schemas.openxmlformats.org/officeDocument/2006/relationships/hyperlink" Target="https://cpcmc.org/discipleship/discipleshipblueprints/#1455221076252-dd77963e-e85f" TargetMode="External"/><Relationship Id="rId5" Type="http://schemas.openxmlformats.org/officeDocument/2006/relationships/hyperlink" Target="https://cpcmc.org/discipleship/discipleshipblueprints/#1455221043785-74f5203f-753f" TargetMode="External"/><Relationship Id="rId10" Type="http://schemas.openxmlformats.org/officeDocument/2006/relationships/hyperlink" Target="https://cpcmc.org/discipleship/discipleshipblueprints/#1455220920780-da336b55-2c89" TargetMode="External"/><Relationship Id="rId4" Type="http://schemas.openxmlformats.org/officeDocument/2006/relationships/hyperlink" Target="https://cpcmc.org/discipleship/discipleshipblueprints/#1455220991306-98775443-50bc" TargetMode="External"/><Relationship Id="rId9" Type="http://schemas.openxmlformats.org/officeDocument/2006/relationships/hyperlink" Target="https://cpcmc.org/discipleship/discipleshipblueprints/#1455220817167-3b947e0d-dccc"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hyperlink" Target="mailto:amcclung@cumberland.org" TargetMode="External"/><Relationship Id="rId4" Type="http://schemas.openxmlformats.org/officeDocument/2006/relationships/hyperlink" Target="mailto:cmartin@cumberland.org"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mailto:nwheeler@cumberland.org" TargetMode="External"/><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hyperlink" Target="https://cpcmc.org/pdmt/" TargetMode="External"/><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mailto:TMalinoski@cumberland.org"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mailto:lthomas@cumberland.org" TargetMode="External"/><Relationship Id="rId5" Type="http://schemas.openxmlformats.org/officeDocument/2006/relationships/hyperlink" Target="mailto:KLounsbury@cumberland.org" TargetMode="External"/><Relationship Id="rId4" Type="http://schemas.openxmlformats.org/officeDocument/2006/relationships/hyperlink" Target="mailto:mortiz@cumberland.org"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09B65D-1FF1-4C7B-8DDD-D5284E0A0488}"/>
              </a:ext>
            </a:extLst>
          </p:cNvPr>
          <p:cNvSpPr>
            <a:spLocks noGrp="1"/>
          </p:cNvSpPr>
          <p:nvPr>
            <p:ph type="subTitle" idx="1"/>
          </p:nvPr>
        </p:nvSpPr>
        <p:spPr>
          <a:xfrm>
            <a:off x="1512163" y="4596337"/>
            <a:ext cx="9144000" cy="1655762"/>
          </a:xfrm>
        </p:spPr>
        <p:txBody>
          <a:bodyPr/>
          <a:lstStyle/>
          <a:p>
            <a:r>
              <a:rPr lang="en-US" dirty="0"/>
              <a:t>Available Resources from the Ministry Council </a:t>
            </a:r>
          </a:p>
          <a:p>
            <a:endParaRPr lang="en-US" dirty="0"/>
          </a:p>
        </p:txBody>
      </p:sp>
      <p:pic>
        <p:nvPicPr>
          <p:cNvPr id="7" name="Picture 6" descr="Company name&#10;&#10;Description automatically generated with medium confidence">
            <a:extLst>
              <a:ext uri="{FF2B5EF4-FFF2-40B4-BE49-F238E27FC236}">
                <a16:creationId xmlns:a16="http://schemas.microsoft.com/office/drawing/2014/main" id="{C8400C68-D32C-44D9-B3E1-DFA9125797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071" y="104913"/>
            <a:ext cx="6853561" cy="4209853"/>
          </a:xfrm>
          <a:prstGeom prst="rect">
            <a:avLst/>
          </a:prstGeom>
        </p:spPr>
      </p:pic>
    </p:spTree>
    <p:extLst>
      <p:ext uri="{BB962C8B-B14F-4D97-AF65-F5344CB8AC3E}">
        <p14:creationId xmlns:p14="http://schemas.microsoft.com/office/powerpoint/2010/main" val="38295543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creenshot of a computer&#10;&#10;Description automatically generated with medium confidence">
            <a:extLst>
              <a:ext uri="{FF2B5EF4-FFF2-40B4-BE49-F238E27FC236}">
                <a16:creationId xmlns:a16="http://schemas.microsoft.com/office/drawing/2014/main" id="{B5918769-F2AF-4B18-BD27-221BA0F0344E}"/>
              </a:ext>
            </a:extLst>
          </p:cNvPr>
          <p:cNvPicPr>
            <a:picLocks noChangeAspect="1"/>
          </p:cNvPicPr>
          <p:nvPr/>
        </p:nvPicPr>
        <p:blipFill rotWithShape="1">
          <a:blip r:embed="rId2"/>
          <a:srcRect/>
          <a:stretch/>
        </p:blipFill>
        <p:spPr>
          <a:xfrm>
            <a:off x="20" y="10"/>
            <a:ext cx="12191980" cy="6857990"/>
          </a:xfrm>
          <a:prstGeom prst="rect">
            <a:avLst/>
          </a:prstGeom>
        </p:spPr>
      </p:pic>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373C6604-15DC-4CAE-9DC7-EEF0B556052C}"/>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a:t>CPW Bible Studies </a:t>
            </a:r>
          </a:p>
        </p:txBody>
      </p:sp>
      <p:sp>
        <p:nvSpPr>
          <p:cNvPr id="3" name="Content Placeholder 2">
            <a:extLst>
              <a:ext uri="{FF2B5EF4-FFF2-40B4-BE49-F238E27FC236}">
                <a16:creationId xmlns:a16="http://schemas.microsoft.com/office/drawing/2014/main" id="{E1FE629C-8A8D-4C8D-97F0-2F219AC8AB27}"/>
              </a:ext>
            </a:extLst>
          </p:cNvPr>
          <p:cNvSpPr>
            <a:spLocks noGrp="1"/>
          </p:cNvSpPr>
          <p:nvPr>
            <p:ph idx="1"/>
          </p:nvPr>
        </p:nvSpPr>
        <p:spPr>
          <a:xfrm>
            <a:off x="7782910" y="5242675"/>
            <a:ext cx="4330262" cy="683284"/>
          </a:xfrm>
        </p:spPr>
        <p:txBody>
          <a:bodyPr vert="horz" lIns="91440" tIns="45720" rIns="91440" bIns="45720" rtlCol="0">
            <a:normAutofit/>
          </a:bodyPr>
          <a:lstStyle/>
          <a:p>
            <a:pPr marL="0" indent="0" algn="ctr">
              <a:buNone/>
            </a:pPr>
            <a:r>
              <a:rPr lang="en-US" sz="1700">
                <a:hlinkClick r:id="rId3"/>
              </a:rPr>
              <a:t>Bible Studies – Ministry Council of the Cumberland Presbyterian Church (cpcmc.org)</a:t>
            </a:r>
            <a:endParaRPr lang="en-US" sz="1700"/>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2874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99A8B4F-0FED-46C0-9186-5A8E116D8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8905" y="0"/>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DA6861EE-7660-46C9-80BD-173B8F7454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51F7A48-ED08-4003-905F-97A53E67C0A6}"/>
              </a:ext>
            </a:extLst>
          </p:cNvPr>
          <p:cNvSpPr>
            <a:spLocks noGrp="1"/>
          </p:cNvSpPr>
          <p:nvPr>
            <p:ph type="title"/>
          </p:nvPr>
        </p:nvSpPr>
        <p:spPr>
          <a:xfrm>
            <a:off x="807365" y="802955"/>
            <a:ext cx="6318649" cy="1454051"/>
          </a:xfrm>
        </p:spPr>
        <p:txBody>
          <a:bodyPr>
            <a:normAutofit/>
          </a:bodyPr>
          <a:lstStyle/>
          <a:p>
            <a:r>
              <a:rPr lang="en-US" sz="3600">
                <a:solidFill>
                  <a:srgbClr val="000000"/>
                </a:solidFill>
              </a:rPr>
              <a:t>Seasonal Giving Campaigns </a:t>
            </a:r>
          </a:p>
        </p:txBody>
      </p:sp>
      <p:sp>
        <p:nvSpPr>
          <p:cNvPr id="13" name="Content Placeholder 12">
            <a:extLst>
              <a:ext uri="{FF2B5EF4-FFF2-40B4-BE49-F238E27FC236}">
                <a16:creationId xmlns:a16="http://schemas.microsoft.com/office/drawing/2014/main" id="{3C698004-4D18-4D21-810F-CD95FCD88BA2}"/>
              </a:ext>
            </a:extLst>
          </p:cNvPr>
          <p:cNvSpPr>
            <a:spLocks noGrp="1"/>
          </p:cNvSpPr>
          <p:nvPr>
            <p:ph idx="1"/>
          </p:nvPr>
        </p:nvSpPr>
        <p:spPr>
          <a:xfrm>
            <a:off x="803807" y="2421682"/>
            <a:ext cx="4650524" cy="3639289"/>
          </a:xfrm>
        </p:spPr>
        <p:txBody>
          <a:bodyPr anchor="ctr">
            <a:normAutofit/>
          </a:bodyPr>
          <a:lstStyle/>
          <a:p>
            <a:pPr algn="ctr" fontAlgn="base"/>
            <a:r>
              <a:rPr lang="en-US" sz="2000" dirty="0">
                <a:solidFill>
                  <a:srgbClr val="000000"/>
                </a:solidFill>
              </a:rPr>
              <a:t>The Stott-Wallace Endowment </a:t>
            </a:r>
            <a:r>
              <a:rPr lang="en-US" sz="1400" b="0" i="0" dirty="0">
                <a:solidFill>
                  <a:srgbClr val="222222"/>
                </a:solidFill>
                <a:effectLst/>
                <a:latin typeface="source_sans_proregular"/>
              </a:rPr>
              <a:t>The Stott-Wallace Missionary Offering is the only way the Cumberland Presbyterian Church supports Cumberland Presbyterian Missionaries. Your contribution goes to support their salary and benefits as missionaries.</a:t>
            </a:r>
          </a:p>
          <a:p>
            <a:pPr marL="0" indent="0" algn="ctr" fontAlgn="base">
              <a:buNone/>
            </a:pPr>
            <a:endParaRPr lang="en-US" sz="1400" b="0" i="0" dirty="0">
              <a:solidFill>
                <a:srgbClr val="222222"/>
              </a:solidFill>
              <a:effectLst/>
              <a:latin typeface="source_sans_proregular"/>
            </a:endParaRPr>
          </a:p>
          <a:p>
            <a:r>
              <a:rPr lang="en-US" sz="2000" dirty="0">
                <a:solidFill>
                  <a:srgbClr val="000000"/>
                </a:solidFill>
              </a:rPr>
              <a:t>Gift to the King and the Loaves and Fishes offering </a:t>
            </a:r>
          </a:p>
          <a:p>
            <a:pPr marL="0" indent="0" algn="ctr">
              <a:buNone/>
            </a:pPr>
            <a:r>
              <a:rPr lang="en-US" sz="1400" dirty="0">
                <a:solidFill>
                  <a:srgbClr val="000000"/>
                </a:solidFill>
                <a:latin typeface="Source Sans Pro" panose="020B0503030403020204" pitchFamily="34" charset="0"/>
                <a:ea typeface="Source Sans Pro" panose="020B0503030403020204" pitchFamily="34" charset="0"/>
              </a:rPr>
              <a:t>Helps to support various missions work in the denomination </a:t>
            </a:r>
          </a:p>
        </p:txBody>
      </p:sp>
      <p:sp>
        <p:nvSpPr>
          <p:cNvPr id="20" name="Oval 19">
            <a:extLst>
              <a:ext uri="{FF2B5EF4-FFF2-40B4-BE49-F238E27FC236}">
                <a16:creationId xmlns:a16="http://schemas.microsoft.com/office/drawing/2014/main" id="{38A69B74-22E3-47CC-823F-18BE7930C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9636" y="2960687"/>
            <a:ext cx="2668748" cy="2668748"/>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71">
            <a:extLst>
              <a:ext uri="{FF2B5EF4-FFF2-40B4-BE49-F238E27FC236}">
                <a16:creationId xmlns:a16="http://schemas.microsoft.com/office/drawing/2014/main" id="{1778637B-5DB8-4A75-B2E6-FC2B1BB9A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014" y="2"/>
            <a:ext cx="4034987" cy="3428147"/>
          </a:xfrm>
          <a:custGeom>
            <a:avLst/>
            <a:gdLst>
              <a:gd name="connsiteX0" fmla="*/ 350825 w 4034987"/>
              <a:gd name="connsiteY0" fmla="*/ 0 h 3428147"/>
              <a:gd name="connsiteX1" fmla="*/ 4034987 w 4034987"/>
              <a:gd name="connsiteY1" fmla="*/ 0 h 3428147"/>
              <a:gd name="connsiteX2" fmla="*/ 4034987 w 4034987"/>
              <a:gd name="connsiteY2" fmla="*/ 2505205 h 3428147"/>
              <a:gd name="connsiteX3" fmla="*/ 3951822 w 4034987"/>
              <a:gd name="connsiteY3" fmla="*/ 2616420 h 3428147"/>
              <a:gd name="connsiteX4" fmla="*/ 2230590 w 4034987"/>
              <a:gd name="connsiteY4" fmla="*/ 3428147 h 3428147"/>
              <a:gd name="connsiteX5" fmla="*/ 0 w 4034987"/>
              <a:gd name="connsiteY5" fmla="*/ 1197557 h 3428147"/>
              <a:gd name="connsiteX6" fmla="*/ 269220 w 4034987"/>
              <a:gd name="connsiteY6" fmla="*/ 134326 h 342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987" h="3428147">
                <a:moveTo>
                  <a:pt x="350825" y="0"/>
                </a:moveTo>
                <a:lnTo>
                  <a:pt x="4034987" y="0"/>
                </a:lnTo>
                <a:lnTo>
                  <a:pt x="4034987" y="2505205"/>
                </a:lnTo>
                <a:lnTo>
                  <a:pt x="3951822" y="2616420"/>
                </a:lnTo>
                <a:cubicBezTo>
                  <a:pt x="3542699" y="3112162"/>
                  <a:pt x="2923546" y="3428147"/>
                  <a:pt x="2230590" y="3428147"/>
                </a:cubicBezTo>
                <a:cubicBezTo>
                  <a:pt x="998669" y="3428147"/>
                  <a:pt x="0" y="2429478"/>
                  <a:pt x="0" y="1197557"/>
                </a:cubicBezTo>
                <a:cubicBezTo>
                  <a:pt x="0" y="812582"/>
                  <a:pt x="97526" y="450385"/>
                  <a:pt x="269220" y="134326"/>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DD52CADA-351D-4453-A4C2-9AF92747A3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9844" y="463856"/>
            <a:ext cx="3205839" cy="1923503"/>
          </a:xfrm>
          <a:prstGeom prst="rect">
            <a:avLst/>
          </a:prstGeom>
        </p:spPr>
      </p:pic>
      <p:pic>
        <p:nvPicPr>
          <p:cNvPr id="5" name="Content Placeholder 4" descr="Logo&#10;&#10;Description automatically generated">
            <a:extLst>
              <a:ext uri="{FF2B5EF4-FFF2-40B4-BE49-F238E27FC236}">
                <a16:creationId xmlns:a16="http://schemas.microsoft.com/office/drawing/2014/main" id="{AC58571E-90CA-4A47-AE02-A6CE8AF8A7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3813" y="3631646"/>
            <a:ext cx="1807158" cy="1301153"/>
          </a:xfrm>
          <a:prstGeom prst="rect">
            <a:avLst/>
          </a:prstGeom>
        </p:spPr>
      </p:pic>
      <p:sp>
        <p:nvSpPr>
          <p:cNvPr id="24" name="Freeform 75">
            <a:extLst>
              <a:ext uri="{FF2B5EF4-FFF2-40B4-BE49-F238E27FC236}">
                <a16:creationId xmlns:a16="http://schemas.microsoft.com/office/drawing/2014/main" id="{0035A30C-45F3-4EFB-B2E8-6E2A11843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59131" y="4258570"/>
            <a:ext cx="3132869" cy="2599430"/>
          </a:xfrm>
          <a:custGeom>
            <a:avLst/>
            <a:gdLst>
              <a:gd name="connsiteX0" fmla="*/ 1612418 w 3061881"/>
              <a:gd name="connsiteY0" fmla="*/ 0 h 2540529"/>
              <a:gd name="connsiteX1" fmla="*/ 3030226 w 3061881"/>
              <a:gd name="connsiteY1" fmla="*/ 843844 h 2540529"/>
              <a:gd name="connsiteX2" fmla="*/ 3061881 w 3061881"/>
              <a:gd name="connsiteY2" fmla="*/ 909556 h 2540529"/>
              <a:gd name="connsiteX3" fmla="*/ 3061881 w 3061881"/>
              <a:gd name="connsiteY3" fmla="*/ 2315281 h 2540529"/>
              <a:gd name="connsiteX4" fmla="*/ 3030226 w 3061881"/>
              <a:gd name="connsiteY4" fmla="*/ 2380992 h 2540529"/>
              <a:gd name="connsiteX5" fmla="*/ 2949460 w 3061881"/>
              <a:gd name="connsiteY5" fmla="*/ 2513937 h 2540529"/>
              <a:gd name="connsiteX6" fmla="*/ 2929575 w 3061881"/>
              <a:gd name="connsiteY6" fmla="*/ 2540529 h 2540529"/>
              <a:gd name="connsiteX7" fmla="*/ 295261 w 3061881"/>
              <a:gd name="connsiteY7" fmla="*/ 2540529 h 2540529"/>
              <a:gd name="connsiteX8" fmla="*/ 275376 w 3061881"/>
              <a:gd name="connsiteY8" fmla="*/ 2513937 h 2540529"/>
              <a:gd name="connsiteX9" fmla="*/ 0 w 3061881"/>
              <a:gd name="connsiteY9" fmla="*/ 1612418 h 2540529"/>
              <a:gd name="connsiteX10" fmla="*/ 1612418 w 3061881"/>
              <a:gd name="connsiteY10" fmla="*/ 0 h 254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61881" h="2540529">
                <a:moveTo>
                  <a:pt x="1612418" y="0"/>
                </a:moveTo>
                <a:cubicBezTo>
                  <a:pt x="2224646" y="0"/>
                  <a:pt x="2757180" y="341213"/>
                  <a:pt x="3030226" y="843844"/>
                </a:cubicBezTo>
                <a:lnTo>
                  <a:pt x="3061881" y="909556"/>
                </a:lnTo>
                <a:lnTo>
                  <a:pt x="3061881" y="2315281"/>
                </a:lnTo>
                <a:lnTo>
                  <a:pt x="3030226" y="2380992"/>
                </a:lnTo>
                <a:cubicBezTo>
                  <a:pt x="3005404" y="2426686"/>
                  <a:pt x="2978437" y="2471046"/>
                  <a:pt x="2949460" y="2513937"/>
                </a:cubicBezTo>
                <a:lnTo>
                  <a:pt x="2929575" y="2540529"/>
                </a:lnTo>
                <a:lnTo>
                  <a:pt x="295261" y="2540529"/>
                </a:lnTo>
                <a:lnTo>
                  <a:pt x="275376" y="2513937"/>
                </a:lnTo>
                <a:cubicBezTo>
                  <a:pt x="101518" y="2256593"/>
                  <a:pt x="0" y="1946361"/>
                  <a:pt x="0" y="1612418"/>
                </a:cubicBezTo>
                <a:cubicBezTo>
                  <a:pt x="0" y="721904"/>
                  <a:pt x="721904" y="0"/>
                  <a:pt x="1612418"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Logo, company name&#10;&#10;Description automatically generated">
            <a:extLst>
              <a:ext uri="{FF2B5EF4-FFF2-40B4-BE49-F238E27FC236}">
                <a16:creationId xmlns:a16="http://schemas.microsoft.com/office/drawing/2014/main" id="{CE64B061-DCC5-4308-BE73-F379127492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3568" y="5229927"/>
            <a:ext cx="2432116" cy="1222138"/>
          </a:xfrm>
          <a:prstGeom prst="rect">
            <a:avLst/>
          </a:prstGeom>
        </p:spPr>
      </p:pic>
    </p:spTree>
    <p:extLst>
      <p:ext uri="{BB962C8B-B14F-4D97-AF65-F5344CB8AC3E}">
        <p14:creationId xmlns:p14="http://schemas.microsoft.com/office/powerpoint/2010/main" val="3932380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20">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22">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45"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8"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2"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4"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3"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8"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pic>
        <p:nvPicPr>
          <p:cNvPr id="5" name="Content Placeholder 4" descr="Logo, company name&#10;&#10;Description automatically generated">
            <a:extLst>
              <a:ext uri="{FF2B5EF4-FFF2-40B4-BE49-F238E27FC236}">
                <a16:creationId xmlns:a16="http://schemas.microsoft.com/office/drawing/2014/main" id="{A4254BCE-1D23-4B6D-A9D9-E7ADFAE81852}"/>
              </a:ext>
            </a:extLst>
          </p:cNvPr>
          <p:cNvPicPr>
            <a:picLocks noChangeAspect="1"/>
          </p:cNvPicPr>
          <p:nvPr/>
        </p:nvPicPr>
        <p:blipFill rotWithShape="1">
          <a:blip r:embed="rId2">
            <a:extLst>
              <a:ext uri="{28A0092B-C50C-407E-A947-70E740481C1C}">
                <a14:useLocalDpi xmlns:a14="http://schemas.microsoft.com/office/drawing/2010/main" val="0"/>
              </a:ext>
            </a:extLst>
          </a:blip>
          <a:srcRect l="2558" r="1278" b="-1"/>
          <a:stretch/>
        </p:blipFill>
        <p:spPr>
          <a:xfrm>
            <a:off x="20" y="2872"/>
            <a:ext cx="12191980" cy="4595954"/>
          </a:xfrm>
          <a:custGeom>
            <a:avLst/>
            <a:gdLst/>
            <a:ahLst/>
            <a:cxnLst/>
            <a:rect l="l" t="t" r="r" b="b"/>
            <a:pathLst>
              <a:path w="12192000" h="4621300">
                <a:moveTo>
                  <a:pt x="0" y="0"/>
                </a:moveTo>
                <a:lnTo>
                  <a:pt x="12192000" y="0"/>
                </a:lnTo>
                <a:lnTo>
                  <a:pt x="12192000" y="3104412"/>
                </a:lnTo>
                <a:lnTo>
                  <a:pt x="12192000" y="3296537"/>
                </a:lnTo>
                <a:lnTo>
                  <a:pt x="12192000" y="4272355"/>
                </a:lnTo>
                <a:lnTo>
                  <a:pt x="12113803" y="4280638"/>
                </a:lnTo>
                <a:cubicBezTo>
                  <a:pt x="10139508" y="4478587"/>
                  <a:pt x="8237152" y="4571590"/>
                  <a:pt x="6753597" y="4604195"/>
                </a:cubicBezTo>
                <a:cubicBezTo>
                  <a:pt x="4940362" y="4644044"/>
                  <a:pt x="2657278" y="4624714"/>
                  <a:pt x="400746" y="4432852"/>
                </a:cubicBezTo>
                <a:lnTo>
                  <a:pt x="0" y="4395876"/>
                </a:lnTo>
                <a:lnTo>
                  <a:pt x="0" y="3296537"/>
                </a:lnTo>
                <a:lnTo>
                  <a:pt x="0" y="3104412"/>
                </a:lnTo>
                <a:close/>
              </a:path>
            </a:pathLst>
          </a:custGeom>
        </p:spPr>
      </p:pic>
      <p:sp>
        <p:nvSpPr>
          <p:cNvPr id="9" name="Content Placeholder 8">
            <a:extLst>
              <a:ext uri="{FF2B5EF4-FFF2-40B4-BE49-F238E27FC236}">
                <a16:creationId xmlns:a16="http://schemas.microsoft.com/office/drawing/2014/main" id="{0D98FB90-7957-425A-A152-93DA15CDDE3A}"/>
              </a:ext>
            </a:extLst>
          </p:cNvPr>
          <p:cNvSpPr>
            <a:spLocks noGrp="1"/>
          </p:cNvSpPr>
          <p:nvPr>
            <p:ph idx="1"/>
          </p:nvPr>
        </p:nvSpPr>
        <p:spPr>
          <a:xfrm>
            <a:off x="1428750" y="4767660"/>
            <a:ext cx="9971569" cy="1770300"/>
          </a:xfrm>
        </p:spPr>
        <p:txBody>
          <a:bodyPr anchor="ctr">
            <a:normAutofit/>
          </a:bodyPr>
          <a:lstStyle/>
          <a:p>
            <a:pPr marL="0" indent="0">
              <a:buNone/>
            </a:pPr>
            <a:r>
              <a:rPr lang="en-US" sz="1800" b="0" i="0" dirty="0">
                <a:effectLst/>
              </a:rPr>
              <a:t>Churches are called to minister to their community but face many challenges. Congregations are growing older, smaller, less diverse, and have fewer resources to minister to a community that continually changes around it.  Our churches are asking “How can we minister and witness in these challenging times?” As a response to this question, the Ministry Council and its staff have developed and will implement ENGAGE. The purpose of ENGAGE is to enable churches to provide relevant and authentic ministry and witness to their communities.</a:t>
            </a:r>
            <a:endParaRPr lang="en-US" sz="1800" dirty="0"/>
          </a:p>
        </p:txBody>
      </p:sp>
    </p:spTree>
    <p:extLst>
      <p:ext uri="{BB962C8B-B14F-4D97-AF65-F5344CB8AC3E}">
        <p14:creationId xmlns:p14="http://schemas.microsoft.com/office/powerpoint/2010/main" val="2201951576"/>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680601-147F-40D8-88FC-CC09581B5220}"/>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600"/>
              <a:t>Communications Ministry Team</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F178922-3C6D-4756-9F94-A229DC9B87A8}"/>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dirty="0"/>
              <a:t>Matt Gore</a:t>
            </a:r>
          </a:p>
          <a:p>
            <a:pPr>
              <a:lnSpc>
                <a:spcPct val="90000"/>
              </a:lnSpc>
              <a:spcAft>
                <a:spcPts val="600"/>
              </a:spcAft>
            </a:pPr>
            <a:r>
              <a:rPr lang="en-US" sz="2200" dirty="0"/>
              <a:t>mhgore@cumberland.org</a:t>
            </a:r>
          </a:p>
        </p:txBody>
      </p:sp>
      <p:pic>
        <p:nvPicPr>
          <p:cNvPr id="5" name="Content Placeholder 4" descr="Icon&#10;&#10;Description automatically generated">
            <a:extLst>
              <a:ext uri="{FF2B5EF4-FFF2-40B4-BE49-F238E27FC236}">
                <a16:creationId xmlns:a16="http://schemas.microsoft.com/office/drawing/2014/main" id="{DA798746-092B-4760-8749-4E5E4C572BE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4" b="30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493235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87AC1-16D4-469F-B257-54F65D34683A}"/>
              </a:ext>
            </a:extLst>
          </p:cNvPr>
          <p:cNvSpPr>
            <a:spLocks noGrp="1"/>
          </p:cNvSpPr>
          <p:nvPr>
            <p:ph type="title"/>
          </p:nvPr>
        </p:nvSpPr>
        <p:spPr/>
        <p:txBody>
          <a:bodyPr/>
          <a:lstStyle/>
          <a:p>
            <a:pPr algn="ctr"/>
            <a:r>
              <a:rPr lang="en-US" dirty="0"/>
              <a:t>Planning Calendar </a:t>
            </a:r>
          </a:p>
        </p:txBody>
      </p:sp>
      <p:pic>
        <p:nvPicPr>
          <p:cNvPr id="5" name="Content Placeholder 4" descr="A picture containing text, outdoor, newspaper, sign&#10;&#10;Description automatically generated">
            <a:extLst>
              <a:ext uri="{FF2B5EF4-FFF2-40B4-BE49-F238E27FC236}">
                <a16:creationId xmlns:a16="http://schemas.microsoft.com/office/drawing/2014/main" id="{4273C30A-3DE6-4912-99DD-1DA4D493A6A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1900" y="1768475"/>
            <a:ext cx="5967549" cy="4351338"/>
          </a:xfrm>
        </p:spPr>
      </p:pic>
      <p:sp>
        <p:nvSpPr>
          <p:cNvPr id="6" name="TextBox 5">
            <a:extLst>
              <a:ext uri="{FF2B5EF4-FFF2-40B4-BE49-F238E27FC236}">
                <a16:creationId xmlns:a16="http://schemas.microsoft.com/office/drawing/2014/main" id="{7AFF2511-77FA-4EC4-BE42-DD5D158E2A43}"/>
              </a:ext>
            </a:extLst>
          </p:cNvPr>
          <p:cNvSpPr txBox="1"/>
          <p:nvPr/>
        </p:nvSpPr>
        <p:spPr>
          <a:xfrm>
            <a:off x="6762750" y="1768475"/>
            <a:ext cx="4917350" cy="1754326"/>
          </a:xfrm>
          <a:prstGeom prst="rect">
            <a:avLst/>
          </a:prstGeom>
          <a:noFill/>
        </p:spPr>
        <p:txBody>
          <a:bodyPr wrap="square" rtlCol="0">
            <a:spAutoFit/>
          </a:bodyPr>
          <a:lstStyle/>
          <a:p>
            <a:r>
              <a:rPr lang="en-US" b="0" i="0">
                <a:solidFill>
                  <a:srgbClr val="333333"/>
                </a:solidFill>
                <a:effectLst/>
                <a:latin typeface="-apple-system"/>
              </a:rPr>
              <a:t>The ever popular planning calendar is also available in a downloadable format. You won't want to miss out on important dates and events in the church or struggle to find the Lectionary readings for the next week, all of which are included in the calendar.</a:t>
            </a:r>
            <a:endParaRPr lang="en-US" dirty="0"/>
          </a:p>
        </p:txBody>
      </p:sp>
      <p:sp>
        <p:nvSpPr>
          <p:cNvPr id="7" name="TextBox 6">
            <a:extLst>
              <a:ext uri="{FF2B5EF4-FFF2-40B4-BE49-F238E27FC236}">
                <a16:creationId xmlns:a16="http://schemas.microsoft.com/office/drawing/2014/main" id="{5892C75B-AE55-43BE-AB77-AE12B0803953}"/>
              </a:ext>
            </a:extLst>
          </p:cNvPr>
          <p:cNvSpPr txBox="1"/>
          <p:nvPr/>
        </p:nvSpPr>
        <p:spPr>
          <a:xfrm>
            <a:off x="7759337" y="4219575"/>
            <a:ext cx="2924175" cy="923330"/>
          </a:xfrm>
          <a:prstGeom prst="rect">
            <a:avLst/>
          </a:prstGeom>
          <a:solidFill>
            <a:schemeClr val="accent2"/>
          </a:solidFill>
        </p:spPr>
        <p:txBody>
          <a:bodyPr wrap="square" rtlCol="0">
            <a:spAutoFit/>
          </a:bodyPr>
          <a:lstStyle/>
          <a:p>
            <a:r>
              <a:rPr lang="en-US" dirty="0"/>
              <a:t>The Calendar will be different this year. It will be a spiral bound planner format</a:t>
            </a:r>
          </a:p>
        </p:txBody>
      </p:sp>
    </p:spTree>
    <p:extLst>
      <p:ext uri="{BB962C8B-B14F-4D97-AF65-F5344CB8AC3E}">
        <p14:creationId xmlns:p14="http://schemas.microsoft.com/office/powerpoint/2010/main" val="1442771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FE2D22C-409B-48AF-B24F-7988A8F7F8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8EEF4A-B5E0-44BD-843F-5008AC0E7B3E}"/>
              </a:ext>
            </a:extLst>
          </p:cNvPr>
          <p:cNvSpPr>
            <a:spLocks noGrp="1"/>
          </p:cNvSpPr>
          <p:nvPr>
            <p:ph type="title"/>
          </p:nvPr>
        </p:nvSpPr>
        <p:spPr>
          <a:xfrm>
            <a:off x="5764783" y="349664"/>
            <a:ext cx="5845571" cy="1638377"/>
          </a:xfrm>
        </p:spPr>
        <p:txBody>
          <a:bodyPr anchor="b">
            <a:normAutofit/>
          </a:bodyPr>
          <a:lstStyle/>
          <a:p>
            <a:r>
              <a:rPr lang="en-US" sz="4800"/>
              <a:t>The Cumberland Presbyterian Magazine </a:t>
            </a:r>
          </a:p>
        </p:txBody>
      </p:sp>
      <p:sp>
        <p:nvSpPr>
          <p:cNvPr id="16" name="Rectangle 15">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6441"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998176"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5" y="399675"/>
            <a:ext cx="4647368" cy="5809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Diagram&#10;&#10;Description automatically generated with medium confidence">
            <a:extLst>
              <a:ext uri="{FF2B5EF4-FFF2-40B4-BE49-F238E27FC236}">
                <a16:creationId xmlns:a16="http://schemas.microsoft.com/office/drawing/2014/main" id="{45255416-E75D-4CFE-B955-FFFFF7CDF664}"/>
              </a:ext>
            </a:extLst>
          </p:cNvPr>
          <p:cNvPicPr>
            <a:picLocks noChangeAspect="1"/>
          </p:cNvPicPr>
          <p:nvPr/>
        </p:nvPicPr>
        <p:blipFill rotWithShape="1">
          <a:blip r:embed="rId2">
            <a:extLst>
              <a:ext uri="{28A0092B-C50C-407E-A947-70E740481C1C}">
                <a14:useLocalDpi xmlns:a14="http://schemas.microsoft.com/office/drawing/2010/main" val="0"/>
              </a:ext>
            </a:extLst>
          </a:blip>
          <a:srcRect t="782" r="1" b="1"/>
          <a:stretch/>
        </p:blipFill>
        <p:spPr>
          <a:xfrm>
            <a:off x="535110" y="627954"/>
            <a:ext cx="4235516" cy="5353373"/>
          </a:xfrm>
          <a:prstGeom prst="rect">
            <a:avLst/>
          </a:prstGeom>
        </p:spPr>
      </p:pic>
      <p:sp>
        <p:nvSpPr>
          <p:cNvPr id="9" name="Content Placeholder 8">
            <a:extLst>
              <a:ext uri="{FF2B5EF4-FFF2-40B4-BE49-F238E27FC236}">
                <a16:creationId xmlns:a16="http://schemas.microsoft.com/office/drawing/2014/main" id="{082EEBC4-485B-4907-B3CB-799CC2152823}"/>
              </a:ext>
            </a:extLst>
          </p:cNvPr>
          <p:cNvSpPr>
            <a:spLocks noGrp="1"/>
          </p:cNvSpPr>
          <p:nvPr>
            <p:ph idx="1"/>
          </p:nvPr>
        </p:nvSpPr>
        <p:spPr>
          <a:xfrm>
            <a:off x="5766262" y="2620641"/>
            <a:ext cx="5837750" cy="3023702"/>
          </a:xfrm>
        </p:spPr>
        <p:txBody>
          <a:bodyPr anchor="ctr">
            <a:normAutofit/>
          </a:bodyPr>
          <a:lstStyle/>
          <a:p>
            <a:pPr algn="l" fontAlgn="base"/>
            <a:r>
              <a:rPr lang="en-US" sz="1400" b="0" i="0" dirty="0">
                <a:solidFill>
                  <a:srgbClr val="323436"/>
                </a:solidFill>
                <a:effectLst/>
                <a:latin typeface="Museo500Regular"/>
              </a:rPr>
              <a:t>The </a:t>
            </a:r>
            <a:r>
              <a:rPr lang="en-US" sz="1400" b="1" i="0" dirty="0">
                <a:solidFill>
                  <a:srgbClr val="323436"/>
                </a:solidFill>
                <a:effectLst/>
                <a:latin typeface="Museo500Regular"/>
              </a:rPr>
              <a:t>Cumberland Presbyterian</a:t>
            </a:r>
            <a:r>
              <a:rPr lang="en-US" sz="1400" b="0" i="0" dirty="0">
                <a:solidFill>
                  <a:srgbClr val="323436"/>
                </a:solidFill>
                <a:effectLst/>
                <a:latin typeface="Museo500Regular"/>
              </a:rPr>
              <a:t> Magazine: Informing and entertaining Cumberland Presbyterians since 1829!</a:t>
            </a:r>
          </a:p>
          <a:p>
            <a:r>
              <a:rPr lang="en-US" sz="1400" b="0" i="0" dirty="0">
                <a:solidFill>
                  <a:srgbClr val="222222"/>
                </a:solidFill>
                <a:effectLst/>
                <a:latin typeface="source_sans_proregular"/>
              </a:rPr>
              <a:t>The </a:t>
            </a:r>
            <a:r>
              <a:rPr lang="en-US" sz="1400" b="1" i="0" dirty="0">
                <a:solidFill>
                  <a:srgbClr val="222222"/>
                </a:solidFill>
                <a:effectLst/>
                <a:latin typeface="source_sans_proregular"/>
              </a:rPr>
              <a:t>Cumberland Presbyterian</a:t>
            </a:r>
            <a:r>
              <a:rPr lang="en-US" sz="1400" b="0" i="0" dirty="0">
                <a:solidFill>
                  <a:srgbClr val="222222"/>
                </a:solidFill>
                <a:effectLst/>
                <a:latin typeface="source_sans_proregular"/>
              </a:rPr>
              <a:t> is the publication of record for the judicatories of the Cumberland Presbyterian denomination. Published monthly, except November, the </a:t>
            </a:r>
            <a:r>
              <a:rPr lang="en-US" sz="1400" b="1" i="0" dirty="0">
                <a:solidFill>
                  <a:srgbClr val="222222"/>
                </a:solidFill>
                <a:effectLst/>
                <a:latin typeface="source_sans_proregular"/>
              </a:rPr>
              <a:t>Cumberland Presbyterian</a:t>
            </a:r>
            <a:r>
              <a:rPr lang="en-US" sz="1400" b="0" i="0" dirty="0">
                <a:solidFill>
                  <a:srgbClr val="222222"/>
                </a:solidFill>
                <a:effectLst/>
                <a:latin typeface="source_sans_proregular"/>
              </a:rPr>
              <a:t> brings readers news and informative features from across the denomination.</a:t>
            </a:r>
          </a:p>
          <a:p>
            <a:pPr marL="0" indent="0">
              <a:buNone/>
            </a:pPr>
            <a:r>
              <a:rPr lang="en-US" sz="1400" dirty="0">
                <a:solidFill>
                  <a:srgbClr val="222222"/>
                </a:solidFill>
                <a:latin typeface="source_sans_proregular"/>
              </a:rPr>
              <a:t>For those attending this workshop you will receive 20% any purchase or subscription to the CP Magazine.  Go to the store website </a:t>
            </a:r>
          </a:p>
          <a:p>
            <a:pPr marL="0" indent="0">
              <a:buNone/>
            </a:pPr>
            <a:r>
              <a:rPr lang="en-US" sz="1400" dirty="0">
                <a:hlinkClick r:id="rId3"/>
              </a:rPr>
              <a:t>Subscriptions (cumberland.org)</a:t>
            </a:r>
            <a:endParaRPr lang="en-US" sz="1400" dirty="0"/>
          </a:p>
          <a:p>
            <a:pPr marL="0" indent="0">
              <a:buNone/>
            </a:pPr>
            <a:r>
              <a:rPr lang="en-US" sz="1400" dirty="0"/>
              <a:t>And when ordering use GA2021</a:t>
            </a:r>
            <a:endParaRPr lang="en-US" sz="2000" dirty="0"/>
          </a:p>
        </p:txBody>
      </p:sp>
    </p:spTree>
    <p:extLst>
      <p:ext uri="{BB962C8B-B14F-4D97-AF65-F5344CB8AC3E}">
        <p14:creationId xmlns:p14="http://schemas.microsoft.com/office/powerpoint/2010/main" val="35927958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7EDF286-9EE3-4921-9951-113C44522EE7}"/>
              </a:ext>
            </a:extLst>
          </p:cNvPr>
          <p:cNvSpPr>
            <a:spLocks noGrp="1"/>
          </p:cNvSpPr>
          <p:nvPr>
            <p:ph type="title"/>
          </p:nvPr>
        </p:nvSpPr>
        <p:spPr>
          <a:xfrm>
            <a:off x="6094105" y="802955"/>
            <a:ext cx="4977976" cy="1454051"/>
          </a:xfrm>
        </p:spPr>
        <p:txBody>
          <a:bodyPr>
            <a:normAutofit/>
          </a:bodyPr>
          <a:lstStyle/>
          <a:p>
            <a:r>
              <a:rPr lang="en-US">
                <a:solidFill>
                  <a:srgbClr val="000000"/>
                </a:solidFill>
              </a:rPr>
              <a:t>Discipleship Ministry Team </a:t>
            </a:r>
          </a:p>
        </p:txBody>
      </p:sp>
      <p:sp>
        <p:nvSpPr>
          <p:cNvPr id="29"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Icon&#10;&#10;Description automatically generated">
            <a:extLst>
              <a:ext uri="{FF2B5EF4-FFF2-40B4-BE49-F238E27FC236}">
                <a16:creationId xmlns:a16="http://schemas.microsoft.com/office/drawing/2014/main" id="{FF3EB607-C718-4011-98E4-3ADBE2D5C392}"/>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2185" r="2270" b="-3"/>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9" name="Content Placeholder 8">
            <a:extLst>
              <a:ext uri="{FF2B5EF4-FFF2-40B4-BE49-F238E27FC236}">
                <a16:creationId xmlns:a16="http://schemas.microsoft.com/office/drawing/2014/main" id="{8522E896-728B-4279-BF82-A394915B2637}"/>
              </a:ext>
            </a:extLst>
          </p:cNvPr>
          <p:cNvSpPr>
            <a:spLocks noGrp="1"/>
          </p:cNvSpPr>
          <p:nvPr>
            <p:ph idx="1"/>
          </p:nvPr>
        </p:nvSpPr>
        <p:spPr>
          <a:xfrm>
            <a:off x="6090574" y="2421682"/>
            <a:ext cx="4977578" cy="3639289"/>
          </a:xfrm>
        </p:spPr>
        <p:txBody>
          <a:bodyPr anchor="ctr">
            <a:normAutofit/>
          </a:bodyPr>
          <a:lstStyle/>
          <a:p>
            <a:r>
              <a:rPr lang="en-US" sz="2000" dirty="0">
                <a:solidFill>
                  <a:srgbClr val="000000"/>
                </a:solidFill>
              </a:rPr>
              <a:t>Elinor Brown</a:t>
            </a:r>
          </a:p>
          <a:p>
            <a:pPr lvl="1"/>
            <a:r>
              <a:rPr lang="en-US" sz="2000" dirty="0">
                <a:solidFill>
                  <a:srgbClr val="000000"/>
                </a:solidFill>
                <a:hlinkClick r:id="rId4"/>
              </a:rPr>
              <a:t>esb@cumberland.org</a:t>
            </a:r>
            <a:endParaRPr lang="en-US" sz="2000" dirty="0">
              <a:solidFill>
                <a:srgbClr val="000000"/>
              </a:solidFill>
            </a:endParaRPr>
          </a:p>
          <a:p>
            <a:r>
              <a:rPr lang="en-US" sz="2000" dirty="0">
                <a:solidFill>
                  <a:srgbClr val="000000"/>
                </a:solidFill>
              </a:rPr>
              <a:t>Jodi Rush</a:t>
            </a:r>
          </a:p>
          <a:p>
            <a:pPr lvl="1"/>
            <a:r>
              <a:rPr lang="en-US" sz="2000" dirty="0">
                <a:solidFill>
                  <a:srgbClr val="000000"/>
                </a:solidFill>
                <a:hlinkClick r:id="rId5"/>
              </a:rPr>
              <a:t>jrush@cumberland.org</a:t>
            </a:r>
            <a:endParaRPr lang="en-US" sz="2000" dirty="0">
              <a:solidFill>
                <a:srgbClr val="000000"/>
              </a:solidFill>
            </a:endParaRPr>
          </a:p>
          <a:p>
            <a:r>
              <a:rPr lang="en-US" sz="2000" dirty="0">
                <a:solidFill>
                  <a:srgbClr val="000000"/>
                </a:solidFill>
              </a:rPr>
              <a:t>Nathan Wheeler</a:t>
            </a:r>
          </a:p>
          <a:p>
            <a:pPr lvl="1"/>
            <a:r>
              <a:rPr lang="en-US" sz="2000" dirty="0">
                <a:solidFill>
                  <a:srgbClr val="000000"/>
                </a:solidFill>
                <a:hlinkClick r:id="rId6"/>
              </a:rPr>
              <a:t>nwheeler@cumberland.org</a:t>
            </a:r>
            <a:endParaRPr lang="en-US" sz="2000" dirty="0">
              <a:solidFill>
                <a:srgbClr val="000000"/>
              </a:solidFill>
            </a:endParaRPr>
          </a:p>
          <a:p>
            <a:r>
              <a:rPr lang="en-US" sz="2000" dirty="0">
                <a:solidFill>
                  <a:srgbClr val="000000"/>
                </a:solidFill>
              </a:rPr>
              <a:t>Chris Fleming</a:t>
            </a:r>
          </a:p>
          <a:p>
            <a:pPr lvl="1"/>
            <a:r>
              <a:rPr lang="en-US" sz="2000" dirty="0">
                <a:solidFill>
                  <a:srgbClr val="000000"/>
                </a:solidFill>
                <a:hlinkClick r:id="rId7"/>
              </a:rPr>
              <a:t>cfleming@cumberland.org</a:t>
            </a:r>
            <a:endParaRPr lang="en-US" sz="2000" dirty="0">
              <a:solidFill>
                <a:srgbClr val="000000"/>
              </a:solidFill>
            </a:endParaRPr>
          </a:p>
        </p:txBody>
      </p:sp>
    </p:spTree>
    <p:extLst>
      <p:ext uri="{BB962C8B-B14F-4D97-AF65-F5344CB8AC3E}">
        <p14:creationId xmlns:p14="http://schemas.microsoft.com/office/powerpoint/2010/main" val="26420349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52CA08-7C5F-4EBD-B621-566C2000CB03}"/>
              </a:ext>
            </a:extLst>
          </p:cNvPr>
          <p:cNvSpPr>
            <a:spLocks noGrp="1"/>
          </p:cNvSpPr>
          <p:nvPr>
            <p:ph type="title"/>
          </p:nvPr>
        </p:nvSpPr>
        <p:spPr>
          <a:xfrm>
            <a:off x="838200" y="585216"/>
            <a:ext cx="10515600" cy="1325563"/>
          </a:xfrm>
        </p:spPr>
        <p:txBody>
          <a:bodyPr>
            <a:normAutofit/>
          </a:bodyPr>
          <a:lstStyle/>
          <a:p>
            <a:r>
              <a:rPr lang="en-US" dirty="0">
                <a:solidFill>
                  <a:schemeClr val="bg1"/>
                </a:solidFill>
              </a:rPr>
              <a:t>Discipleship Blueprints</a:t>
            </a:r>
          </a:p>
        </p:txBody>
      </p:sp>
      <p:pic>
        <p:nvPicPr>
          <p:cNvPr id="5" name="Content Placeholder 4" descr="A picture containing text, wall, indoor, plant&#10;&#10;Description automatically generated">
            <a:extLst>
              <a:ext uri="{FF2B5EF4-FFF2-40B4-BE49-F238E27FC236}">
                <a16:creationId xmlns:a16="http://schemas.microsoft.com/office/drawing/2014/main" id="{DC89E976-A6D1-463A-93C5-1B67F34F0C95}"/>
              </a:ext>
            </a:extLst>
          </p:cNvPr>
          <p:cNvPicPr>
            <a:picLocks noChangeAspect="1"/>
          </p:cNvPicPr>
          <p:nvPr/>
        </p:nvPicPr>
        <p:blipFill rotWithShape="1">
          <a:blip r:embed="rId2">
            <a:extLst>
              <a:ext uri="{28A0092B-C50C-407E-A947-70E740481C1C}">
                <a14:useLocalDpi xmlns:a14="http://schemas.microsoft.com/office/drawing/2010/main" val="0"/>
              </a:ext>
            </a:extLst>
          </a:blip>
          <a:srcRect l="3180" r="6093"/>
          <a:stretch/>
        </p:blipFill>
        <p:spPr>
          <a:xfrm>
            <a:off x="841248" y="2516777"/>
            <a:ext cx="6236208" cy="3660185"/>
          </a:xfrm>
          <a:prstGeom prst="rect">
            <a:avLst/>
          </a:prstGeom>
        </p:spPr>
      </p:pic>
      <p:sp>
        <p:nvSpPr>
          <p:cNvPr id="9" name="Content Placeholder 8">
            <a:extLst>
              <a:ext uri="{FF2B5EF4-FFF2-40B4-BE49-F238E27FC236}">
                <a16:creationId xmlns:a16="http://schemas.microsoft.com/office/drawing/2014/main" id="{A340AB28-B0D4-4805-825D-32DCF60CF449}"/>
              </a:ext>
            </a:extLst>
          </p:cNvPr>
          <p:cNvSpPr>
            <a:spLocks noGrp="1"/>
          </p:cNvSpPr>
          <p:nvPr>
            <p:ph idx="1"/>
          </p:nvPr>
        </p:nvSpPr>
        <p:spPr>
          <a:xfrm>
            <a:off x="7546848" y="2516777"/>
            <a:ext cx="3803904" cy="3660185"/>
          </a:xfrm>
        </p:spPr>
        <p:txBody>
          <a:bodyPr anchor="ctr">
            <a:normAutofit/>
          </a:bodyPr>
          <a:lstStyle/>
          <a:p>
            <a:pPr algn="l" fontAlgn="base"/>
            <a:r>
              <a:rPr lang="en-US" sz="1600" b="0" i="0" dirty="0">
                <a:solidFill>
                  <a:srgbClr val="222222"/>
                </a:solidFill>
                <a:effectLst/>
                <a:latin typeface="source_sans_proregular"/>
              </a:rPr>
              <a:t>The Discipleship Ministry Team would like to assist you with leadership training:</a:t>
            </a:r>
          </a:p>
          <a:p>
            <a:pPr algn="l" fontAlgn="base"/>
            <a:r>
              <a:rPr lang="en-US" sz="1600" b="1" i="0" dirty="0">
                <a:solidFill>
                  <a:srgbClr val="222222"/>
                </a:solidFill>
                <a:effectLst/>
                <a:latin typeface="source_sans_proregular"/>
              </a:rPr>
              <a:t>You select from the designs below (or contact DMT for a custom design).</a:t>
            </a:r>
            <a:endParaRPr lang="en-US" sz="1600" b="0" i="0" dirty="0">
              <a:solidFill>
                <a:srgbClr val="222222"/>
              </a:solidFill>
              <a:effectLst/>
              <a:latin typeface="source_sans_proregular"/>
            </a:endParaRPr>
          </a:p>
          <a:p>
            <a:pPr algn="l" fontAlgn="base"/>
            <a:r>
              <a:rPr lang="en-US" sz="1600" b="1" i="0" dirty="0">
                <a:solidFill>
                  <a:srgbClr val="222222"/>
                </a:solidFill>
                <a:effectLst/>
                <a:latin typeface="source_sans_proregular"/>
              </a:rPr>
              <a:t>You set the date in coordination with DMT</a:t>
            </a:r>
            <a:endParaRPr lang="en-US" sz="1600" b="0" i="0" dirty="0">
              <a:solidFill>
                <a:srgbClr val="222222"/>
              </a:solidFill>
              <a:effectLst/>
              <a:latin typeface="source_sans_proregular"/>
            </a:endParaRPr>
          </a:p>
          <a:p>
            <a:pPr algn="l" fontAlgn="base"/>
            <a:r>
              <a:rPr lang="en-US" sz="1600" b="1" i="0" dirty="0">
                <a:solidFill>
                  <a:srgbClr val="222222"/>
                </a:solidFill>
                <a:effectLst/>
                <a:latin typeface="source_sans_proregular"/>
              </a:rPr>
              <a:t>We come to you! </a:t>
            </a:r>
            <a:r>
              <a:rPr lang="en-US" sz="1600" dirty="0">
                <a:solidFill>
                  <a:srgbClr val="222222"/>
                </a:solidFill>
                <a:latin typeface="source_sans_proregular"/>
              </a:rPr>
              <a:t>(or virtual)</a:t>
            </a:r>
            <a:endParaRPr lang="en-US" sz="1600" b="0" i="0" dirty="0">
              <a:solidFill>
                <a:srgbClr val="222222"/>
              </a:solidFill>
              <a:effectLst/>
              <a:latin typeface="source_sans_proregular"/>
            </a:endParaRPr>
          </a:p>
          <a:p>
            <a:pPr algn="l" fontAlgn="base"/>
            <a:r>
              <a:rPr lang="en-US" sz="1600" b="0" i="0" dirty="0">
                <a:solidFill>
                  <a:srgbClr val="222222"/>
                </a:solidFill>
                <a:effectLst/>
                <a:latin typeface="source_sans_proregular"/>
              </a:rPr>
              <a:t>A free custom designed event and trainer (must pay for travel expense for trainer)</a:t>
            </a:r>
          </a:p>
          <a:p>
            <a:endParaRPr lang="en-US" sz="2200" dirty="0"/>
          </a:p>
        </p:txBody>
      </p:sp>
    </p:spTree>
    <p:extLst>
      <p:ext uri="{BB962C8B-B14F-4D97-AF65-F5344CB8AC3E}">
        <p14:creationId xmlns:p14="http://schemas.microsoft.com/office/powerpoint/2010/main" val="241181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FCE13-FAFC-4638-8092-D847E410DAF7}"/>
              </a:ext>
            </a:extLst>
          </p:cNvPr>
          <p:cNvSpPr>
            <a:spLocks noGrp="1"/>
          </p:cNvSpPr>
          <p:nvPr>
            <p:ph type="title"/>
          </p:nvPr>
        </p:nvSpPr>
        <p:spPr/>
        <p:txBody>
          <a:bodyPr>
            <a:normAutofit fontScale="90000"/>
          </a:bodyPr>
          <a:lstStyle/>
          <a:p>
            <a:r>
              <a:rPr lang="en-US" dirty="0">
                <a:hlinkClick r:id="rId2"/>
              </a:rPr>
              <a:t>Discipleship Blueprints – Ministry Council of the Cumberland Presbyterian Church (cpcmc.org)</a:t>
            </a:r>
            <a:endParaRPr lang="en-US" dirty="0"/>
          </a:p>
        </p:txBody>
      </p:sp>
      <p:sp>
        <p:nvSpPr>
          <p:cNvPr id="3" name="Content Placeholder 2">
            <a:extLst>
              <a:ext uri="{FF2B5EF4-FFF2-40B4-BE49-F238E27FC236}">
                <a16:creationId xmlns:a16="http://schemas.microsoft.com/office/drawing/2014/main" id="{A05C95B6-B666-4595-964B-7CF1D86D24C8}"/>
              </a:ext>
            </a:extLst>
          </p:cNvPr>
          <p:cNvSpPr>
            <a:spLocks noGrp="1"/>
          </p:cNvSpPr>
          <p:nvPr>
            <p:ph idx="1"/>
          </p:nvPr>
        </p:nvSpPr>
        <p:spPr>
          <a:xfrm>
            <a:off x="838200" y="1825625"/>
            <a:ext cx="8053873" cy="4351338"/>
          </a:xfrm>
        </p:spPr>
        <p:txBody>
          <a:bodyPr>
            <a:normAutofit/>
          </a:bodyPr>
          <a:lstStyle/>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noProof="0" dirty="0">
                <a:ln>
                  <a:noFill/>
                </a:ln>
                <a:solidFill>
                  <a:srgbClr val="666666"/>
                </a:solidFill>
                <a:effectLst/>
                <a:uLnTx/>
                <a:uFillTx/>
                <a:latin typeface="Museo500Regular"/>
                <a:ea typeface="+mn-ea"/>
                <a:cs typeface="+mn-cs"/>
                <a:hlinkClick r:id="rId3"/>
              </a:rPr>
              <a:t>Reinventing Sunday School: Should we write an obituary or an invitation to the party?</a:t>
            </a:r>
            <a:endParaRPr kumimoji="0" lang="en-US" sz="2000" b="0" i="0" u="none" strike="noStrike" kern="1200" cap="none" spc="0" normalizeH="0" noProof="0" dirty="0">
              <a:ln>
                <a:noFill/>
              </a:ln>
              <a:solidFill>
                <a:srgbClr val="323436"/>
              </a:solidFill>
              <a:effectLst/>
              <a:uLnTx/>
              <a:uFillTx/>
              <a:latin typeface="Museo500Regular"/>
              <a:ea typeface="+mn-ea"/>
              <a:cs typeface="+mn-cs"/>
            </a:endParaRP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noProof="0" dirty="0">
                <a:ln>
                  <a:noFill/>
                </a:ln>
                <a:solidFill>
                  <a:srgbClr val="666666"/>
                </a:solidFill>
                <a:effectLst/>
                <a:uLnTx/>
                <a:uFillTx/>
                <a:latin typeface="Museo500Regular"/>
                <a:ea typeface="+mn-ea"/>
                <a:cs typeface="+mn-cs"/>
                <a:hlinkClick r:id="rId4"/>
              </a:rPr>
              <a:t>Stewardship, Prayer and Your Gifts</a:t>
            </a:r>
            <a:endParaRPr kumimoji="0" lang="en-US" sz="2000" b="0" i="0" u="none" strike="noStrike" kern="1200" cap="none" spc="0" normalizeH="0" noProof="0" dirty="0">
              <a:ln>
                <a:noFill/>
              </a:ln>
              <a:solidFill>
                <a:srgbClr val="323436"/>
              </a:solidFill>
              <a:effectLst/>
              <a:uLnTx/>
              <a:uFillTx/>
              <a:latin typeface="Museo500Regular"/>
              <a:ea typeface="+mn-ea"/>
              <a:cs typeface="+mn-cs"/>
            </a:endParaRP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noProof="0" dirty="0">
                <a:ln>
                  <a:noFill/>
                </a:ln>
                <a:solidFill>
                  <a:srgbClr val="666666"/>
                </a:solidFill>
                <a:effectLst/>
                <a:uLnTx/>
                <a:uFillTx/>
                <a:latin typeface="Museo500Regular"/>
                <a:ea typeface="+mn-ea"/>
                <a:cs typeface="+mn-cs"/>
                <a:hlinkClick r:id="rId5"/>
              </a:rPr>
              <a:t>Who Do You Think You Are? Using Family Church and Local History to Reveal Your Family Faith Journey</a:t>
            </a:r>
            <a:endParaRPr kumimoji="0" lang="en-US" sz="2000" b="0" i="0" u="none" strike="noStrike" kern="1200" cap="none" spc="0" normalizeH="0" noProof="0" dirty="0">
              <a:ln>
                <a:noFill/>
              </a:ln>
              <a:solidFill>
                <a:srgbClr val="323436"/>
              </a:solidFill>
              <a:effectLst/>
              <a:uLnTx/>
              <a:uFillTx/>
              <a:latin typeface="Museo500Regular"/>
              <a:ea typeface="+mn-ea"/>
              <a:cs typeface="+mn-cs"/>
            </a:endParaRP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noProof="0" dirty="0">
                <a:ln>
                  <a:noFill/>
                </a:ln>
                <a:solidFill>
                  <a:srgbClr val="666666"/>
                </a:solidFill>
                <a:effectLst/>
                <a:uLnTx/>
                <a:uFillTx/>
                <a:latin typeface="Museo500Regular"/>
                <a:ea typeface="+mn-ea"/>
                <a:cs typeface="+mn-cs"/>
                <a:hlinkClick r:id="rId6"/>
              </a:rPr>
              <a:t>Your Bible Needs Fixing</a:t>
            </a:r>
            <a:endParaRPr kumimoji="0" lang="en-US" sz="2000" b="0" i="0" u="none" strike="noStrike" kern="1200" cap="none" spc="0" normalizeH="0" noProof="0" dirty="0">
              <a:ln>
                <a:noFill/>
              </a:ln>
              <a:solidFill>
                <a:srgbClr val="323436"/>
              </a:solidFill>
              <a:effectLst/>
              <a:uLnTx/>
              <a:uFillTx/>
              <a:latin typeface="Museo500Regular"/>
              <a:ea typeface="+mn-ea"/>
              <a:cs typeface="+mn-cs"/>
            </a:endParaRP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2100" b="0" i="0" u="none" strike="noStrike" kern="1200" cap="none" spc="0" normalizeH="0" noProof="0" dirty="0">
                <a:ln>
                  <a:noFill/>
                </a:ln>
                <a:solidFill>
                  <a:srgbClr val="666666"/>
                </a:solidFill>
                <a:effectLst/>
                <a:uLnTx/>
                <a:uFillTx/>
                <a:latin typeface="Museo500Regular"/>
                <a:ea typeface="+mn-ea"/>
                <a:cs typeface="+mn-cs"/>
                <a:hlinkClick r:id="rId7"/>
              </a:rPr>
              <a:t>Celebrating the Small Membership Church</a:t>
            </a:r>
            <a:endParaRPr kumimoji="0" lang="en-US" sz="2100" b="0" i="0" u="none" strike="noStrike" kern="1200" cap="none" spc="0" normalizeH="0" noProof="0" dirty="0">
              <a:ln>
                <a:noFill/>
              </a:ln>
              <a:solidFill>
                <a:srgbClr val="323436"/>
              </a:solidFill>
              <a:effectLst/>
              <a:uLnTx/>
              <a:uFillTx/>
              <a:latin typeface="Museo500Regular"/>
              <a:ea typeface="+mn-ea"/>
              <a:cs typeface="+mn-cs"/>
            </a:endParaRP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2100" b="0" i="0" u="none" strike="noStrike" kern="1200" cap="none" spc="0" normalizeH="0" noProof="0" dirty="0">
                <a:ln>
                  <a:noFill/>
                </a:ln>
                <a:solidFill>
                  <a:srgbClr val="666666"/>
                </a:solidFill>
                <a:effectLst/>
                <a:uLnTx/>
                <a:uFillTx/>
                <a:latin typeface="Museo500Regular"/>
                <a:ea typeface="+mn-ea"/>
                <a:cs typeface="+mn-cs"/>
                <a:hlinkClick r:id="rId8"/>
              </a:rPr>
              <a:t>Curriculum Selection: Priorities, Partners, and </a:t>
            </a:r>
            <a:r>
              <a:rPr kumimoji="0" lang="en-US" sz="2100" b="0" i="0" u="none" strike="noStrike" kern="1200" cap="none" spc="0" normalizeH="0" noProof="0" dirty="0" err="1">
                <a:ln>
                  <a:noFill/>
                </a:ln>
                <a:solidFill>
                  <a:srgbClr val="666666"/>
                </a:solidFill>
                <a:effectLst/>
                <a:uLnTx/>
                <a:uFillTx/>
                <a:latin typeface="Museo500Regular"/>
                <a:ea typeface="+mn-ea"/>
                <a:cs typeface="+mn-cs"/>
                <a:hlinkClick r:id="rId8"/>
              </a:rPr>
              <a:t>Possiblities</a:t>
            </a:r>
            <a:endParaRPr kumimoji="0" lang="en-US" sz="2100" b="0" i="0" u="none" strike="noStrike" kern="1200" cap="none" spc="0" normalizeH="0" noProof="0" dirty="0">
              <a:ln>
                <a:noFill/>
              </a:ln>
              <a:solidFill>
                <a:srgbClr val="323436"/>
              </a:solidFill>
              <a:effectLst/>
              <a:uLnTx/>
              <a:uFillTx/>
              <a:latin typeface="Museo500Regular"/>
              <a:ea typeface="+mn-ea"/>
              <a:cs typeface="+mn-cs"/>
            </a:endParaRP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2100" b="0" i="0" u="none" strike="noStrike" kern="1200" cap="none" spc="0" normalizeH="0" noProof="0" dirty="0">
                <a:ln>
                  <a:noFill/>
                </a:ln>
                <a:solidFill>
                  <a:srgbClr val="666666"/>
                </a:solidFill>
                <a:effectLst/>
                <a:uLnTx/>
                <a:uFillTx/>
                <a:latin typeface="Museo500Regular"/>
                <a:ea typeface="+mn-ea"/>
                <a:cs typeface="+mn-cs"/>
                <a:hlinkClick r:id="rId9"/>
              </a:rPr>
              <a:t>Discipleship 101: Helping People Mature in the Faith</a:t>
            </a:r>
            <a:endParaRPr kumimoji="0" lang="en-US" sz="2100" b="0" i="0" u="none" strike="noStrike" kern="1200" cap="none" spc="0" normalizeH="0" noProof="0" dirty="0">
              <a:ln>
                <a:noFill/>
              </a:ln>
              <a:solidFill>
                <a:srgbClr val="323436"/>
              </a:solidFill>
              <a:effectLst/>
              <a:uLnTx/>
              <a:uFillTx/>
              <a:latin typeface="Museo500Regular"/>
              <a:ea typeface="+mn-ea"/>
              <a:cs typeface="+mn-cs"/>
            </a:endParaRP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2100" b="0" i="0" u="none" strike="noStrike" kern="1200" cap="none" spc="0" normalizeH="0" noProof="0" dirty="0">
                <a:ln>
                  <a:noFill/>
                </a:ln>
                <a:solidFill>
                  <a:srgbClr val="666666"/>
                </a:solidFill>
                <a:effectLst/>
                <a:uLnTx/>
                <a:uFillTx/>
                <a:latin typeface="Museo500Regular"/>
                <a:ea typeface="+mn-ea"/>
                <a:cs typeface="+mn-cs"/>
                <a:hlinkClick r:id="rId10"/>
              </a:rPr>
              <a:t>Remaining Relevant: Senior Adults and the Church</a:t>
            </a:r>
            <a:endParaRPr kumimoji="0" lang="en-US" sz="2100" b="0" i="0" u="none" strike="noStrike" kern="1200" cap="none" spc="0" normalizeH="0" noProof="0" dirty="0">
              <a:ln>
                <a:noFill/>
              </a:ln>
              <a:solidFill>
                <a:srgbClr val="323436"/>
              </a:solidFill>
              <a:effectLst/>
              <a:uLnTx/>
              <a:uFillTx/>
              <a:latin typeface="Museo500Regular"/>
              <a:ea typeface="+mn-ea"/>
              <a:cs typeface="+mn-cs"/>
            </a:endParaRPr>
          </a:p>
          <a:p>
            <a:endParaRPr lang="en-US" dirty="0"/>
          </a:p>
        </p:txBody>
      </p:sp>
    </p:spTree>
    <p:extLst>
      <p:ext uri="{BB962C8B-B14F-4D97-AF65-F5344CB8AC3E}">
        <p14:creationId xmlns:p14="http://schemas.microsoft.com/office/powerpoint/2010/main" val="322401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9" name="Rectangle 23">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ext, sign, businesscard&#10;&#10;Description automatically generated">
            <a:extLst>
              <a:ext uri="{FF2B5EF4-FFF2-40B4-BE49-F238E27FC236}">
                <a16:creationId xmlns:a16="http://schemas.microsoft.com/office/drawing/2014/main" id="{F1329633-01F5-47A3-B521-4F5AB84FF9BC}"/>
              </a:ext>
            </a:extLst>
          </p:cNvPr>
          <p:cNvPicPr>
            <a:picLocks noChangeAspect="1"/>
          </p:cNvPicPr>
          <p:nvPr/>
        </p:nvPicPr>
        <p:blipFill rotWithShape="1">
          <a:blip r:embed="rId2">
            <a:extLst>
              <a:ext uri="{28A0092B-C50C-407E-A947-70E740481C1C}">
                <a14:useLocalDpi xmlns:a14="http://schemas.microsoft.com/office/drawing/2010/main" val="0"/>
              </a:ext>
            </a:extLst>
          </a:blip>
          <a:srcRect t="14342" r="-1" b="14341"/>
          <a:stretch/>
        </p:blipFill>
        <p:spPr>
          <a:xfrm>
            <a:off x="320040" y="320040"/>
            <a:ext cx="11548872" cy="4303462"/>
          </a:xfrm>
          <a:prstGeom prst="rect">
            <a:avLst/>
          </a:prstGeom>
        </p:spPr>
      </p:pic>
      <p:sp>
        <p:nvSpPr>
          <p:cNvPr id="30" name="Rectangle 25">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F3A4AFD-CC05-4329-BD67-A6CE2610FF21}"/>
              </a:ext>
            </a:extLst>
          </p:cNvPr>
          <p:cNvSpPr>
            <a:spLocks noGrp="1"/>
          </p:cNvSpPr>
          <p:nvPr>
            <p:ph type="title"/>
          </p:nvPr>
        </p:nvSpPr>
        <p:spPr>
          <a:xfrm>
            <a:off x="841248" y="5009083"/>
            <a:ext cx="2889504" cy="1345997"/>
          </a:xfrm>
        </p:spPr>
        <p:txBody>
          <a:bodyPr vert="horz" lIns="91440" tIns="45720" rIns="91440" bIns="45720" rtlCol="0" anchor="ctr">
            <a:normAutofit/>
          </a:bodyPr>
          <a:lstStyle/>
          <a:p>
            <a:r>
              <a:rPr lang="en-US" sz="2600">
                <a:solidFill>
                  <a:schemeClr val="bg1"/>
                </a:solidFill>
              </a:rPr>
              <a:t>eVotions</a:t>
            </a:r>
          </a:p>
        </p:txBody>
      </p:sp>
      <p:cxnSp>
        <p:nvCxnSpPr>
          <p:cNvPr id="28" name="Straight Connector 27">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72C75CB0-3582-4860-B39F-164385542E83}"/>
              </a:ext>
            </a:extLst>
          </p:cNvPr>
          <p:cNvSpPr>
            <a:spLocks noGrp="1"/>
          </p:cNvSpPr>
          <p:nvPr>
            <p:ph idx="1"/>
          </p:nvPr>
        </p:nvSpPr>
        <p:spPr>
          <a:xfrm>
            <a:off x="4379976" y="5009083"/>
            <a:ext cx="6976872" cy="1345997"/>
          </a:xfrm>
        </p:spPr>
        <p:txBody>
          <a:bodyPr vert="horz" lIns="91440" tIns="45720" rIns="91440" bIns="45720" rtlCol="0" anchor="ctr">
            <a:normAutofit/>
          </a:bodyPr>
          <a:lstStyle/>
          <a:p>
            <a:pPr marL="0" indent="0">
              <a:buNone/>
            </a:pPr>
            <a:r>
              <a:rPr lang="en-US" sz="1700" dirty="0">
                <a:solidFill>
                  <a:schemeClr val="bg1"/>
                </a:solidFill>
              </a:rPr>
              <a:t>Begin your day with focus. Each day has a Scripture reading, meditation written by many throughout the church, and a prayer.</a:t>
            </a:r>
          </a:p>
          <a:p>
            <a:pPr marL="0" indent="0">
              <a:buNone/>
            </a:pPr>
            <a:endParaRPr lang="en-US" sz="1700" dirty="0">
              <a:solidFill>
                <a:schemeClr val="bg1"/>
              </a:solidFill>
            </a:endParaRPr>
          </a:p>
          <a:p>
            <a:pPr marL="0" indent="0">
              <a:buNone/>
            </a:pPr>
            <a:r>
              <a:rPr lang="en-US" sz="1700" dirty="0">
                <a:solidFill>
                  <a:schemeClr val="bg1"/>
                </a:solidFill>
              </a:rPr>
              <a:t>cpcmc.org/evotions</a:t>
            </a:r>
          </a:p>
        </p:txBody>
      </p:sp>
    </p:spTree>
    <p:extLst>
      <p:ext uri="{BB962C8B-B14F-4D97-AF65-F5344CB8AC3E}">
        <p14:creationId xmlns:p14="http://schemas.microsoft.com/office/powerpoint/2010/main" val="3291528976"/>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D2718C27-25B9-40D1-96B5-87CCB08797E0}"/>
              </a:ext>
            </a:extLst>
          </p:cNvPr>
          <p:cNvSpPr>
            <a:spLocks noGrp="1"/>
          </p:cNvSpPr>
          <p:nvPr>
            <p:ph type="title"/>
          </p:nvPr>
        </p:nvSpPr>
        <p:spPr>
          <a:xfrm>
            <a:off x="958506" y="800392"/>
            <a:ext cx="10264697" cy="1212102"/>
          </a:xfrm>
        </p:spPr>
        <p:txBody>
          <a:bodyPr>
            <a:normAutofit/>
          </a:bodyPr>
          <a:lstStyle/>
          <a:p>
            <a:r>
              <a:rPr lang="en-US" sz="4000" dirty="0">
                <a:solidFill>
                  <a:srgbClr val="FFFFFF"/>
                </a:solidFill>
                <a:latin typeface="Century" panose="02040604050505020304" pitchFamily="18" charset="0"/>
              </a:rPr>
              <a:t>But First…Let’s share for a minute </a:t>
            </a:r>
          </a:p>
        </p:txBody>
      </p:sp>
      <p:sp>
        <p:nvSpPr>
          <p:cNvPr id="3" name="Content Placeholder 2">
            <a:extLst>
              <a:ext uri="{FF2B5EF4-FFF2-40B4-BE49-F238E27FC236}">
                <a16:creationId xmlns:a16="http://schemas.microsoft.com/office/drawing/2014/main" id="{6D16A5FF-DC9D-4A7B-8496-AF98E11281A0}"/>
              </a:ext>
            </a:extLst>
          </p:cNvPr>
          <p:cNvSpPr>
            <a:spLocks noGrp="1"/>
          </p:cNvSpPr>
          <p:nvPr>
            <p:ph idx="1"/>
          </p:nvPr>
        </p:nvSpPr>
        <p:spPr>
          <a:xfrm>
            <a:off x="1367624" y="2490436"/>
            <a:ext cx="9708995" cy="3567173"/>
          </a:xfrm>
        </p:spPr>
        <p:txBody>
          <a:bodyPr anchor="ctr">
            <a:normAutofit/>
          </a:bodyPr>
          <a:lstStyle/>
          <a:p>
            <a:r>
              <a:rPr lang="en-US" sz="2400">
                <a:latin typeface="Arial Rounded MT Bold" panose="020F0704030504030204" pitchFamily="34" charset="0"/>
              </a:rPr>
              <a:t>What are some studies and resources you have used in your group?</a:t>
            </a:r>
          </a:p>
          <a:p>
            <a:pPr lvl="1"/>
            <a:r>
              <a:rPr lang="en-US">
                <a:latin typeface="Arial Rounded MT Bold" panose="020F0704030504030204" pitchFamily="34" charset="0"/>
              </a:rPr>
              <a:t>Bible Studies</a:t>
            </a:r>
          </a:p>
          <a:p>
            <a:pPr lvl="1"/>
            <a:r>
              <a:rPr lang="en-US">
                <a:latin typeface="Arial Rounded MT Bold" panose="020F0704030504030204" pitchFamily="34" charset="0"/>
              </a:rPr>
              <a:t>Events and fundraisers</a:t>
            </a:r>
          </a:p>
          <a:p>
            <a:pPr lvl="1"/>
            <a:r>
              <a:rPr lang="en-US">
                <a:latin typeface="Arial Rounded MT Bold" panose="020F0704030504030204" pitchFamily="34" charset="0"/>
              </a:rPr>
              <a:t>Mission work</a:t>
            </a:r>
          </a:p>
        </p:txBody>
      </p:sp>
    </p:spTree>
    <p:extLst>
      <p:ext uri="{BB962C8B-B14F-4D97-AF65-F5344CB8AC3E}">
        <p14:creationId xmlns:p14="http://schemas.microsoft.com/office/powerpoint/2010/main" val="17720902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outdoor, sign&#10;&#10;Description automatically generated">
            <a:extLst>
              <a:ext uri="{FF2B5EF4-FFF2-40B4-BE49-F238E27FC236}">
                <a16:creationId xmlns:a16="http://schemas.microsoft.com/office/drawing/2014/main" id="{8A0B0904-4BEC-4733-ABD3-0D4BDCBE54C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1755" y="0"/>
            <a:ext cx="10659567" cy="6897367"/>
          </a:xfrm>
        </p:spPr>
      </p:pic>
    </p:spTree>
    <p:extLst>
      <p:ext uri="{BB962C8B-B14F-4D97-AF65-F5344CB8AC3E}">
        <p14:creationId xmlns:p14="http://schemas.microsoft.com/office/powerpoint/2010/main" val="8359578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B0AC5-F406-4D34-8566-A08D5915202D}"/>
              </a:ext>
            </a:extLst>
          </p:cNvPr>
          <p:cNvSpPr>
            <a:spLocks noGrp="1"/>
          </p:cNvSpPr>
          <p:nvPr>
            <p:ph type="title"/>
          </p:nvPr>
        </p:nvSpPr>
        <p:spPr>
          <a:xfrm>
            <a:off x="481013" y="3752849"/>
            <a:ext cx="3290887" cy="2452687"/>
          </a:xfrm>
        </p:spPr>
        <p:txBody>
          <a:bodyPr anchor="ctr">
            <a:normAutofit/>
          </a:bodyPr>
          <a:lstStyle/>
          <a:p>
            <a:r>
              <a:rPr lang="en-US" sz="3600"/>
              <a:t>Children’s Fest</a:t>
            </a:r>
          </a:p>
        </p:txBody>
      </p:sp>
      <p:pic>
        <p:nvPicPr>
          <p:cNvPr id="5" name="Content Placeholder 4" descr="Shape&#10;&#10;Description automatically generated">
            <a:extLst>
              <a:ext uri="{FF2B5EF4-FFF2-40B4-BE49-F238E27FC236}">
                <a16:creationId xmlns:a16="http://schemas.microsoft.com/office/drawing/2014/main" id="{1749C4F8-C19F-473E-A95D-B86E304B5BB7}"/>
              </a:ext>
            </a:extLst>
          </p:cNvPr>
          <p:cNvPicPr>
            <a:picLocks noChangeAspect="1"/>
          </p:cNvPicPr>
          <p:nvPr/>
        </p:nvPicPr>
        <p:blipFill rotWithShape="1">
          <a:blip r:embed="rId2">
            <a:extLst>
              <a:ext uri="{28A0092B-C50C-407E-A947-70E740481C1C}">
                <a14:useLocalDpi xmlns:a14="http://schemas.microsoft.com/office/drawing/2010/main" val="0"/>
              </a:ext>
            </a:extLst>
          </a:blip>
          <a:srcRect l="3659" r="3923" b="-4"/>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9" name="Content Placeholder 8">
            <a:extLst>
              <a:ext uri="{FF2B5EF4-FFF2-40B4-BE49-F238E27FC236}">
                <a16:creationId xmlns:a16="http://schemas.microsoft.com/office/drawing/2014/main" id="{A50B129E-CFF5-4A95-A85B-0A6B635ADDE5}"/>
              </a:ext>
            </a:extLst>
          </p:cNvPr>
          <p:cNvSpPr>
            <a:spLocks noGrp="1"/>
          </p:cNvSpPr>
          <p:nvPr>
            <p:ph idx="1"/>
          </p:nvPr>
        </p:nvSpPr>
        <p:spPr>
          <a:xfrm>
            <a:off x="4223982" y="3752850"/>
            <a:ext cx="7485413" cy="2452687"/>
          </a:xfrm>
        </p:spPr>
        <p:txBody>
          <a:bodyPr anchor="ctr">
            <a:normAutofit/>
          </a:bodyPr>
          <a:lstStyle/>
          <a:p>
            <a:r>
              <a:rPr lang="en-US" sz="1800" b="0" i="0">
                <a:effectLst/>
                <a:latin typeface="Museo500Regular"/>
              </a:rPr>
              <a:t>Children’s Fest is virtual in 2021. This means children can attend without traveling long distances. All you have to do is gather the children at your church and tune into Zoom. The day’s activities are planned around two scriptures: Deuteronomy 6: 4 – 9 and Luke 10: 25 – 37. We hope the children of your church will join us on this day to learn more about how Jesus wanted us to love our neighbor!</a:t>
            </a:r>
          </a:p>
        </p:txBody>
      </p:sp>
    </p:spTree>
    <p:extLst>
      <p:ext uri="{BB962C8B-B14F-4D97-AF65-F5344CB8AC3E}">
        <p14:creationId xmlns:p14="http://schemas.microsoft.com/office/powerpoint/2010/main" val="39965746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1">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4FE2793-3E3F-4106-BC00-C184CD7FC45B}"/>
              </a:ext>
            </a:extLst>
          </p:cNvPr>
          <p:cNvSpPr>
            <a:spLocks noGrp="1"/>
          </p:cNvSpPr>
          <p:nvPr>
            <p:ph type="title"/>
          </p:nvPr>
        </p:nvSpPr>
        <p:spPr>
          <a:xfrm>
            <a:off x="6094105" y="802955"/>
            <a:ext cx="4977976" cy="1454051"/>
          </a:xfrm>
        </p:spPr>
        <p:txBody>
          <a:bodyPr>
            <a:normAutofit/>
          </a:bodyPr>
          <a:lstStyle/>
          <a:p>
            <a:r>
              <a:rPr lang="en-US" sz="3700">
                <a:solidFill>
                  <a:srgbClr val="000000"/>
                </a:solidFill>
              </a:rPr>
              <a:t>Cumberland Presbyterian Resources </a:t>
            </a:r>
          </a:p>
        </p:txBody>
      </p:sp>
      <p:sp>
        <p:nvSpPr>
          <p:cNvPr id="16"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A picture containing logo&#10;&#10;Description automatically generated">
            <a:extLst>
              <a:ext uri="{FF2B5EF4-FFF2-40B4-BE49-F238E27FC236}">
                <a16:creationId xmlns:a16="http://schemas.microsoft.com/office/drawing/2014/main" id="{40CC4A4B-BFF7-41C6-B9DA-40BCD392F5AA}"/>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3646" r="808" b="-3"/>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9" name="Content Placeholder 8">
            <a:extLst>
              <a:ext uri="{FF2B5EF4-FFF2-40B4-BE49-F238E27FC236}">
                <a16:creationId xmlns:a16="http://schemas.microsoft.com/office/drawing/2014/main" id="{8AE8E2AC-4F75-4102-A7D6-93FEEDD97935}"/>
              </a:ext>
            </a:extLst>
          </p:cNvPr>
          <p:cNvSpPr>
            <a:spLocks noGrp="1"/>
          </p:cNvSpPr>
          <p:nvPr>
            <p:ph idx="1"/>
          </p:nvPr>
        </p:nvSpPr>
        <p:spPr>
          <a:xfrm>
            <a:off x="6090574" y="2421682"/>
            <a:ext cx="4977578" cy="3639289"/>
          </a:xfrm>
        </p:spPr>
        <p:txBody>
          <a:bodyPr anchor="ctr">
            <a:normAutofit/>
          </a:bodyPr>
          <a:lstStyle/>
          <a:p>
            <a:r>
              <a:rPr lang="en-US" sz="2000" dirty="0">
                <a:solidFill>
                  <a:srgbClr val="000000"/>
                </a:solidFill>
              </a:rPr>
              <a:t>Cindy Martin</a:t>
            </a:r>
          </a:p>
          <a:p>
            <a:pPr lvl="1"/>
            <a:r>
              <a:rPr lang="en-US" sz="1600" dirty="0">
                <a:solidFill>
                  <a:srgbClr val="000000"/>
                </a:solidFill>
                <a:hlinkClick r:id="rId4"/>
              </a:rPr>
              <a:t>cmartin@cumberland.org</a:t>
            </a:r>
            <a:endParaRPr lang="en-US" sz="1600" dirty="0">
              <a:solidFill>
                <a:srgbClr val="000000"/>
              </a:solidFill>
            </a:endParaRPr>
          </a:p>
          <a:p>
            <a:r>
              <a:rPr lang="en-US" sz="2000" dirty="0">
                <a:solidFill>
                  <a:srgbClr val="000000"/>
                </a:solidFill>
              </a:rPr>
              <a:t>Andy </a:t>
            </a:r>
            <a:r>
              <a:rPr lang="en-US" sz="2000" dirty="0" err="1">
                <a:solidFill>
                  <a:srgbClr val="000000"/>
                </a:solidFill>
              </a:rPr>
              <a:t>Mclung</a:t>
            </a:r>
            <a:endParaRPr lang="en-US" sz="2000" dirty="0">
              <a:solidFill>
                <a:srgbClr val="000000"/>
              </a:solidFill>
            </a:endParaRPr>
          </a:p>
          <a:p>
            <a:pPr lvl="1"/>
            <a:r>
              <a:rPr lang="en-US" sz="1600" dirty="0">
                <a:solidFill>
                  <a:srgbClr val="000000"/>
                </a:solidFill>
                <a:hlinkClick r:id="rId5"/>
              </a:rPr>
              <a:t>amcclung@cumberland.org</a:t>
            </a:r>
            <a:endParaRPr lang="en-US" sz="1600" dirty="0">
              <a:solidFill>
                <a:srgbClr val="000000"/>
              </a:solidFill>
            </a:endParaRPr>
          </a:p>
          <a:p>
            <a:pPr marL="457200" lvl="1" indent="0">
              <a:buNone/>
            </a:pPr>
            <a:endParaRPr lang="en-US" sz="1600" dirty="0">
              <a:solidFill>
                <a:srgbClr val="000000"/>
              </a:solidFill>
            </a:endParaRPr>
          </a:p>
        </p:txBody>
      </p:sp>
    </p:spTree>
    <p:extLst>
      <p:ext uri="{BB962C8B-B14F-4D97-AF65-F5344CB8AC3E}">
        <p14:creationId xmlns:p14="http://schemas.microsoft.com/office/powerpoint/2010/main" val="10856189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2" name="Rectangle 16">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5" name="Content Placeholder 4" descr="A picture containing text, sign&#10;&#10;Description automatically generated">
            <a:extLst>
              <a:ext uri="{FF2B5EF4-FFF2-40B4-BE49-F238E27FC236}">
                <a16:creationId xmlns:a16="http://schemas.microsoft.com/office/drawing/2014/main" id="{480D784E-9299-4B1C-AAE0-6CCFCA487573}"/>
              </a:ext>
            </a:extLst>
          </p:cNvPr>
          <p:cNvPicPr>
            <a:picLocks noChangeAspect="1"/>
          </p:cNvPicPr>
          <p:nvPr/>
        </p:nvPicPr>
        <p:blipFill rotWithShape="1">
          <a:blip r:embed="rId2">
            <a:extLst>
              <a:ext uri="{28A0092B-C50C-407E-A947-70E740481C1C}">
                <a14:useLocalDpi xmlns:a14="http://schemas.microsoft.com/office/drawing/2010/main" val="0"/>
              </a:ext>
            </a:extLst>
          </a:blip>
          <a:srcRect r="6764"/>
          <a:stretch/>
        </p:blipFill>
        <p:spPr>
          <a:xfrm>
            <a:off x="4087436" y="320040"/>
            <a:ext cx="4014080" cy="4305291"/>
          </a:xfrm>
          <a:prstGeom prst="rect">
            <a:avLst/>
          </a:prstGeom>
        </p:spPr>
      </p:pic>
      <p:sp>
        <p:nvSpPr>
          <p:cNvPr id="23" name="Rectangle 18">
            <a:extLst>
              <a:ext uri="{FF2B5EF4-FFF2-40B4-BE49-F238E27FC236}">
                <a16:creationId xmlns:a16="http://schemas.microsoft.com/office/drawing/2014/main" id="{FA3CD3A3-D3C1-4567-BEC0-3A50E9A3A6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1D9F9C0-34A5-4D30-960B-D2E80731B891}"/>
              </a:ext>
            </a:extLst>
          </p:cNvPr>
          <p:cNvSpPr>
            <a:spLocks noGrp="1"/>
          </p:cNvSpPr>
          <p:nvPr>
            <p:ph type="title"/>
          </p:nvPr>
        </p:nvSpPr>
        <p:spPr>
          <a:xfrm>
            <a:off x="841248" y="5010912"/>
            <a:ext cx="2889504" cy="1344168"/>
          </a:xfrm>
        </p:spPr>
        <p:txBody>
          <a:bodyPr anchor="ctr">
            <a:normAutofit/>
          </a:bodyPr>
          <a:lstStyle/>
          <a:p>
            <a:r>
              <a:rPr lang="en-US" sz="2600">
                <a:solidFill>
                  <a:schemeClr val="bg1"/>
                </a:solidFill>
              </a:rPr>
              <a:t>Curriculum </a:t>
            </a:r>
          </a:p>
        </p:txBody>
      </p:sp>
      <p:cxnSp>
        <p:nvCxnSpPr>
          <p:cNvPr id="21" name="Straight Connector 20">
            <a:extLst>
              <a:ext uri="{FF2B5EF4-FFF2-40B4-BE49-F238E27FC236}">
                <a16:creationId xmlns:a16="http://schemas.microsoft.com/office/drawing/2014/main" id="{B56D13EF-D431-4D0F-BFFC-1B5A686FF9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0D9B42B9-A799-45C4-AE6F-8B51FA75C3F5}"/>
              </a:ext>
            </a:extLst>
          </p:cNvPr>
          <p:cNvSpPr>
            <a:spLocks noGrp="1"/>
          </p:cNvSpPr>
          <p:nvPr>
            <p:ph idx="1"/>
          </p:nvPr>
        </p:nvSpPr>
        <p:spPr>
          <a:xfrm>
            <a:off x="4379976" y="5010912"/>
            <a:ext cx="6976872" cy="1344168"/>
          </a:xfrm>
        </p:spPr>
        <p:txBody>
          <a:bodyPr anchor="ctr">
            <a:normAutofit/>
          </a:bodyPr>
          <a:lstStyle/>
          <a:p>
            <a:r>
              <a:rPr lang="en-US" sz="1700" dirty="0">
                <a:solidFill>
                  <a:schemeClr val="bg1"/>
                </a:solidFill>
              </a:rPr>
              <a:t>The Discipleship Ministry Team has created many resources that you might not know about. So, lets take a look at a few.</a:t>
            </a:r>
          </a:p>
        </p:txBody>
      </p:sp>
    </p:spTree>
    <p:extLst>
      <p:ext uri="{BB962C8B-B14F-4D97-AF65-F5344CB8AC3E}">
        <p14:creationId xmlns:p14="http://schemas.microsoft.com/office/powerpoint/2010/main" val="930354305"/>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FE2D22C-409B-48AF-B24F-7988A8F7F8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1008B4-5149-43D6-9866-9F0F2C19FE14}"/>
              </a:ext>
            </a:extLst>
          </p:cNvPr>
          <p:cNvSpPr>
            <a:spLocks noGrp="1"/>
          </p:cNvSpPr>
          <p:nvPr>
            <p:ph type="title"/>
          </p:nvPr>
        </p:nvSpPr>
        <p:spPr>
          <a:xfrm>
            <a:off x="5764783" y="349664"/>
            <a:ext cx="5845571" cy="1638377"/>
          </a:xfrm>
        </p:spPr>
        <p:txBody>
          <a:bodyPr anchor="b">
            <a:normAutofit/>
          </a:bodyPr>
          <a:lstStyle/>
          <a:p>
            <a:r>
              <a:rPr lang="en-US" sz="3400"/>
              <a:t>Encounter—Also known as the greatest Christian resource since John wrote the Revelation. </a:t>
            </a:r>
          </a:p>
        </p:txBody>
      </p:sp>
      <p:sp>
        <p:nvSpPr>
          <p:cNvPr id="16" name="Rectangle 15">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6441"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998176"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5" y="399675"/>
            <a:ext cx="4647368" cy="5809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diagram&#10;&#10;Description automatically generated">
            <a:extLst>
              <a:ext uri="{FF2B5EF4-FFF2-40B4-BE49-F238E27FC236}">
                <a16:creationId xmlns:a16="http://schemas.microsoft.com/office/drawing/2014/main" id="{E4C49274-DD0C-4785-BF04-4DDDAD8D3B79}"/>
              </a:ext>
            </a:extLst>
          </p:cNvPr>
          <p:cNvPicPr>
            <a:picLocks noChangeAspect="1"/>
          </p:cNvPicPr>
          <p:nvPr/>
        </p:nvPicPr>
        <p:blipFill rotWithShape="1">
          <a:blip r:embed="rId2">
            <a:extLst>
              <a:ext uri="{28A0092B-C50C-407E-A947-70E740481C1C}">
                <a14:useLocalDpi xmlns:a14="http://schemas.microsoft.com/office/drawing/2010/main" val="0"/>
              </a:ext>
            </a:extLst>
          </a:blip>
          <a:srcRect r="1" b="783"/>
          <a:stretch/>
        </p:blipFill>
        <p:spPr>
          <a:xfrm>
            <a:off x="535110" y="627954"/>
            <a:ext cx="4235516" cy="5353373"/>
          </a:xfrm>
          <a:prstGeom prst="rect">
            <a:avLst/>
          </a:prstGeom>
        </p:spPr>
      </p:pic>
      <p:sp>
        <p:nvSpPr>
          <p:cNvPr id="9" name="Content Placeholder 8">
            <a:extLst>
              <a:ext uri="{FF2B5EF4-FFF2-40B4-BE49-F238E27FC236}">
                <a16:creationId xmlns:a16="http://schemas.microsoft.com/office/drawing/2014/main" id="{7CB5BCB4-D0AB-4643-9502-61E36E49BB32}"/>
              </a:ext>
            </a:extLst>
          </p:cNvPr>
          <p:cNvSpPr>
            <a:spLocks noGrp="1"/>
          </p:cNvSpPr>
          <p:nvPr>
            <p:ph idx="1"/>
          </p:nvPr>
        </p:nvSpPr>
        <p:spPr>
          <a:xfrm>
            <a:off x="5766262" y="2620641"/>
            <a:ext cx="5837750" cy="3023702"/>
          </a:xfrm>
        </p:spPr>
        <p:txBody>
          <a:bodyPr anchor="ctr">
            <a:normAutofit/>
          </a:bodyPr>
          <a:lstStyle/>
          <a:p>
            <a:pPr algn="l" fontAlgn="base"/>
            <a:r>
              <a:rPr lang="en-US" sz="1400" b="0" i="0" dirty="0">
                <a:solidFill>
                  <a:srgbClr val="222222"/>
                </a:solidFill>
                <a:effectLst/>
                <a:latin typeface="source_sans_proregular"/>
              </a:rPr>
              <a:t>Each lesson is introduced with a discussion question. Then we follow the prescribed method of study of our Confession of Faith.</a:t>
            </a:r>
          </a:p>
          <a:p>
            <a:pPr algn="l" fontAlgn="base"/>
            <a:r>
              <a:rPr lang="en-US" sz="1400" b="0" i="0" dirty="0">
                <a:solidFill>
                  <a:srgbClr val="222222"/>
                </a:solidFill>
                <a:effectLst/>
                <a:latin typeface="source_sans_proregular"/>
              </a:rPr>
              <a:t>The lessons model our Confession of Faith 1.07:</a:t>
            </a:r>
          </a:p>
          <a:p>
            <a:pPr algn="l" fontAlgn="base"/>
            <a:r>
              <a:rPr lang="en-US" sz="1400" b="0" i="0" dirty="0">
                <a:solidFill>
                  <a:srgbClr val="222222"/>
                </a:solidFill>
                <a:effectLst/>
                <a:latin typeface="source_sans_proregular"/>
              </a:rPr>
              <a:t>In order to understand God’s word spoken and through the scriptures, persons must have the illumination of God’s own Spirit. Moreover, they should study the writings of the Bible in their historical settings, compare scripture with scripture, listen to the witness of the church throughout the centuries, and share insights with others in the covenant community.</a:t>
            </a:r>
          </a:p>
          <a:p>
            <a:pPr marL="0" indent="0">
              <a:buNone/>
            </a:pPr>
            <a:endParaRPr lang="en-US" sz="2000" dirty="0"/>
          </a:p>
        </p:txBody>
      </p:sp>
    </p:spTree>
    <p:extLst>
      <p:ext uri="{BB962C8B-B14F-4D97-AF65-F5344CB8AC3E}">
        <p14:creationId xmlns:p14="http://schemas.microsoft.com/office/powerpoint/2010/main" val="10429352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book&#10;&#10;Description automatically generated">
            <a:extLst>
              <a:ext uri="{FF2B5EF4-FFF2-40B4-BE49-F238E27FC236}">
                <a16:creationId xmlns:a16="http://schemas.microsoft.com/office/drawing/2014/main" id="{40E904D4-866F-4E67-8E27-0590C97EEDA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6281" y="0"/>
            <a:ext cx="10598726" cy="6858000"/>
          </a:xfrm>
        </p:spPr>
      </p:pic>
    </p:spTree>
    <p:extLst>
      <p:ext uri="{BB962C8B-B14F-4D97-AF65-F5344CB8AC3E}">
        <p14:creationId xmlns:p14="http://schemas.microsoft.com/office/powerpoint/2010/main" val="20249447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652F6E-A95B-4705-85EA-C02292BBA24A}"/>
              </a:ext>
            </a:extLst>
          </p:cNvPr>
          <p:cNvSpPr>
            <a:spLocks noGrp="1"/>
          </p:cNvSpPr>
          <p:nvPr>
            <p:ph type="title"/>
          </p:nvPr>
        </p:nvSpPr>
        <p:spPr>
          <a:xfrm>
            <a:off x="589560" y="856180"/>
            <a:ext cx="4560584" cy="1128068"/>
          </a:xfrm>
        </p:spPr>
        <p:txBody>
          <a:bodyPr anchor="ctr">
            <a:normAutofit/>
          </a:bodyPr>
          <a:lstStyle/>
          <a:p>
            <a:r>
              <a:rPr lang="en-US" sz="3700" dirty="0"/>
              <a:t>Intersections—Journal and Discussion</a:t>
            </a:r>
          </a:p>
        </p:txBody>
      </p:sp>
      <p:grpSp>
        <p:nvGrpSpPr>
          <p:cNvPr id="14" name="Group 1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138DCFD8-8D57-450A-91EB-524B65B2BADC}"/>
              </a:ext>
            </a:extLst>
          </p:cNvPr>
          <p:cNvSpPr>
            <a:spLocks noGrp="1"/>
          </p:cNvSpPr>
          <p:nvPr>
            <p:ph idx="1"/>
          </p:nvPr>
        </p:nvSpPr>
        <p:spPr>
          <a:xfrm>
            <a:off x="159341" y="2330505"/>
            <a:ext cx="5526468" cy="3979585"/>
          </a:xfrm>
        </p:spPr>
        <p:txBody>
          <a:bodyPr anchor="ctr">
            <a:normAutofit fontScale="92500" lnSpcReduction="10000"/>
          </a:bodyPr>
          <a:lstStyle/>
          <a:p>
            <a:r>
              <a:rPr lang="en-US" sz="2000" b="1" i="0" dirty="0">
                <a:solidFill>
                  <a:srgbClr val="000000"/>
                </a:solidFill>
                <a:effectLst/>
                <a:latin typeface="Arial" panose="020B0604020202020204" pitchFamily="34" charset="0"/>
              </a:rPr>
              <a:t>Intersections: Where Bible and Life Meet</a:t>
            </a:r>
            <a:r>
              <a:rPr lang="en-US" sz="2000" b="0" i="1" dirty="0">
                <a:solidFill>
                  <a:srgbClr val="000000"/>
                </a:solidFill>
                <a:effectLst/>
                <a:latin typeface="Arial" panose="020B0604020202020204" pitchFamily="34" charset="0"/>
              </a:rPr>
              <a:t> </a:t>
            </a:r>
            <a:r>
              <a:rPr lang="en-US" sz="2000" b="0" i="0" dirty="0">
                <a:solidFill>
                  <a:srgbClr val="000000"/>
                </a:solidFill>
                <a:effectLst/>
                <a:latin typeface="Arial" panose="020B0604020202020204" pitchFamily="34" charset="0"/>
              </a:rPr>
              <a:t>is a curriculum resource for adults, written by and for Cumberland Presbyterians. These resources are organized around themes, with each theme being printed as a separate book. Each lesson provides general content of biblical background and context in addition to the Bible story. The content includes conversational questions to aid in facilitation of the lesson discussion. The resources have a strong focus on how to apply the Bible to one’s life. Each lesson contains “daily intersects” that are meant to reinforce the lesson by posing questions for additional thought or action throughout the week. Users are encouraged to use the daily intersects as a journaling activity.</a:t>
            </a:r>
            <a:endParaRPr lang="en-US" sz="2000" dirty="0"/>
          </a:p>
        </p:txBody>
      </p:sp>
      <p:sp>
        <p:nvSpPr>
          <p:cNvPr id="20" name="Rectangle 1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Shape&#10;&#10;Description automatically generated">
            <a:extLst>
              <a:ext uri="{FF2B5EF4-FFF2-40B4-BE49-F238E27FC236}">
                <a16:creationId xmlns:a16="http://schemas.microsoft.com/office/drawing/2014/main" id="{1716281B-F41E-45AD-A82E-A19D60BC2AAF}"/>
              </a:ext>
            </a:extLst>
          </p:cNvPr>
          <p:cNvPicPr>
            <a:picLocks noChangeAspect="1"/>
          </p:cNvPicPr>
          <p:nvPr/>
        </p:nvPicPr>
        <p:blipFill rotWithShape="1">
          <a:blip r:embed="rId2">
            <a:extLst>
              <a:ext uri="{28A0092B-C50C-407E-A947-70E740481C1C}">
                <a14:useLocalDpi xmlns:a14="http://schemas.microsoft.com/office/drawing/2010/main" val="0"/>
              </a:ext>
            </a:extLst>
          </a:blip>
          <a:srcRect b="11555"/>
          <a:stretch/>
        </p:blipFill>
        <p:spPr>
          <a:xfrm>
            <a:off x="5977788" y="799352"/>
            <a:ext cx="5425410" cy="5259296"/>
          </a:xfrm>
          <a:prstGeom prst="rect">
            <a:avLst/>
          </a:prstGeom>
        </p:spPr>
      </p:pic>
    </p:spTree>
    <p:extLst>
      <p:ext uri="{BB962C8B-B14F-4D97-AF65-F5344CB8AC3E}">
        <p14:creationId xmlns:p14="http://schemas.microsoft.com/office/powerpoint/2010/main" val="29733763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FE2D22C-409B-48AF-B24F-7988A8F7F8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CBDC76-32D6-4B51-ADC4-2FD1B30B7C62}"/>
              </a:ext>
            </a:extLst>
          </p:cNvPr>
          <p:cNvSpPr>
            <a:spLocks noGrp="1"/>
          </p:cNvSpPr>
          <p:nvPr>
            <p:ph type="title"/>
          </p:nvPr>
        </p:nvSpPr>
        <p:spPr>
          <a:xfrm>
            <a:off x="5764783" y="349664"/>
            <a:ext cx="5845571" cy="1638377"/>
          </a:xfrm>
        </p:spPr>
        <p:txBody>
          <a:bodyPr anchor="b">
            <a:normAutofit/>
          </a:bodyPr>
          <a:lstStyle/>
          <a:p>
            <a:r>
              <a:rPr lang="en-US" sz="4800"/>
              <a:t>Stir</a:t>
            </a:r>
          </a:p>
        </p:txBody>
      </p:sp>
      <p:sp>
        <p:nvSpPr>
          <p:cNvPr id="16" name="Rectangle 15">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6441"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998176"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5" y="399675"/>
            <a:ext cx="4647368" cy="5809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people in a crowd&#10;&#10;Description automatically generated with low confidence">
            <a:extLst>
              <a:ext uri="{FF2B5EF4-FFF2-40B4-BE49-F238E27FC236}">
                <a16:creationId xmlns:a16="http://schemas.microsoft.com/office/drawing/2014/main" id="{0A28F2EE-6B41-42D5-A717-2BBB611E7109}"/>
              </a:ext>
            </a:extLst>
          </p:cNvPr>
          <p:cNvPicPr>
            <a:picLocks noChangeAspect="1"/>
          </p:cNvPicPr>
          <p:nvPr/>
        </p:nvPicPr>
        <p:blipFill rotWithShape="1">
          <a:blip r:embed="rId2">
            <a:extLst>
              <a:ext uri="{28A0092B-C50C-407E-A947-70E740481C1C}">
                <a14:useLocalDpi xmlns:a14="http://schemas.microsoft.com/office/drawing/2010/main" val="0"/>
              </a:ext>
            </a:extLst>
          </a:blip>
          <a:srcRect r="-1" b="2361"/>
          <a:stretch/>
        </p:blipFill>
        <p:spPr>
          <a:xfrm>
            <a:off x="535110" y="627954"/>
            <a:ext cx="4235516" cy="5353373"/>
          </a:xfrm>
          <a:prstGeom prst="rect">
            <a:avLst/>
          </a:prstGeom>
        </p:spPr>
      </p:pic>
      <p:sp>
        <p:nvSpPr>
          <p:cNvPr id="9" name="Content Placeholder 8">
            <a:extLst>
              <a:ext uri="{FF2B5EF4-FFF2-40B4-BE49-F238E27FC236}">
                <a16:creationId xmlns:a16="http://schemas.microsoft.com/office/drawing/2014/main" id="{A0507CCD-12BB-41D2-8481-C69856AF02D1}"/>
              </a:ext>
            </a:extLst>
          </p:cNvPr>
          <p:cNvSpPr>
            <a:spLocks noGrp="1"/>
          </p:cNvSpPr>
          <p:nvPr>
            <p:ph idx="1"/>
          </p:nvPr>
        </p:nvSpPr>
        <p:spPr>
          <a:xfrm>
            <a:off x="5766262" y="2620641"/>
            <a:ext cx="5837750" cy="3023702"/>
          </a:xfrm>
        </p:spPr>
        <p:txBody>
          <a:bodyPr anchor="ctr">
            <a:normAutofit/>
          </a:bodyPr>
          <a:lstStyle/>
          <a:p>
            <a:pPr algn="l" fontAlgn="base"/>
            <a:r>
              <a:rPr lang="en-US" sz="1400" b="0" i="0" dirty="0">
                <a:solidFill>
                  <a:srgbClr val="323436"/>
                </a:solidFill>
                <a:effectLst/>
                <a:latin typeface="Museo500Regular"/>
              </a:rPr>
              <a:t>Stir allows you to pick and choose elements from the curriculum so that you can use it in a multitude of ways. The full Stir curriculum includes:</a:t>
            </a:r>
          </a:p>
          <a:p>
            <a:pPr algn="l" fontAlgn="base"/>
            <a:r>
              <a:rPr lang="en-US" sz="1400" b="0" i="0" dirty="0">
                <a:solidFill>
                  <a:srgbClr val="323436"/>
                </a:solidFill>
                <a:effectLst/>
                <a:latin typeface="Museo500Regular"/>
              </a:rPr>
              <a:t>The Stir leader’s guide contains three lessons with each having three parts designed for you to pick the elements that you want to use and three videos created specifically to be used within each lesson or to be used on their own.</a:t>
            </a:r>
          </a:p>
          <a:p>
            <a:pPr algn="l" fontAlgn="base"/>
            <a:r>
              <a:rPr lang="en-US" sz="1400" b="0" i="0" dirty="0">
                <a:solidFill>
                  <a:srgbClr val="323436"/>
                </a:solidFill>
                <a:effectLst/>
                <a:latin typeface="Museo500Regular"/>
              </a:rPr>
              <a:t>You can purchase Stir curriculum as a full curriculum or just pay for which elements you want to use.</a:t>
            </a:r>
          </a:p>
          <a:p>
            <a:pPr algn="l" fontAlgn="base"/>
            <a:r>
              <a:rPr lang="en-US" sz="1400" b="0" i="0" dirty="0">
                <a:solidFill>
                  <a:srgbClr val="323436"/>
                </a:solidFill>
                <a:effectLst/>
                <a:latin typeface="Museo500Regular"/>
              </a:rPr>
              <a:t>For more information or to purchase contact Nathan Wheeler </a:t>
            </a:r>
            <a:r>
              <a:rPr lang="en-US" sz="1400" b="0" i="0" u="none" strike="noStrike" dirty="0">
                <a:solidFill>
                  <a:srgbClr val="0000FF"/>
                </a:solidFill>
                <a:effectLst/>
                <a:latin typeface="Museo500Regular"/>
                <a:hlinkClick r:id="rId3"/>
              </a:rPr>
              <a:t>nwheeler@cumberland.org</a:t>
            </a:r>
            <a:endParaRPr lang="en-US" sz="1400" b="0" i="0" dirty="0">
              <a:solidFill>
                <a:srgbClr val="323436"/>
              </a:solidFill>
              <a:effectLst/>
              <a:latin typeface="Museo500Regular"/>
            </a:endParaRPr>
          </a:p>
        </p:txBody>
      </p:sp>
    </p:spTree>
    <p:extLst>
      <p:ext uri="{BB962C8B-B14F-4D97-AF65-F5344CB8AC3E}">
        <p14:creationId xmlns:p14="http://schemas.microsoft.com/office/powerpoint/2010/main" val="38270189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B5B988-7BD0-4156-AB90-5CE4088A4CA7}"/>
              </a:ext>
            </a:extLst>
          </p:cNvPr>
          <p:cNvSpPr>
            <a:spLocks noGrp="1"/>
          </p:cNvSpPr>
          <p:nvPr>
            <p:ph type="title"/>
          </p:nvPr>
        </p:nvSpPr>
        <p:spPr>
          <a:xfrm>
            <a:off x="640080" y="4777739"/>
            <a:ext cx="3418990" cy="1412119"/>
          </a:xfrm>
        </p:spPr>
        <p:txBody>
          <a:bodyPr>
            <a:normAutofit/>
          </a:bodyPr>
          <a:lstStyle/>
          <a:p>
            <a:r>
              <a:rPr lang="en-US" sz="3700"/>
              <a:t>Wesources for Lent and Advent</a:t>
            </a:r>
          </a:p>
        </p:txBody>
      </p:sp>
      <p:pic>
        <p:nvPicPr>
          <p:cNvPr id="5" name="Content Placeholder 4" descr="Text&#10;&#10;Description automatically generated">
            <a:extLst>
              <a:ext uri="{FF2B5EF4-FFF2-40B4-BE49-F238E27FC236}">
                <a16:creationId xmlns:a16="http://schemas.microsoft.com/office/drawing/2014/main" id="{A3E6D98A-E176-4513-A67E-9C543935DE86}"/>
              </a:ext>
            </a:extLst>
          </p:cNvPr>
          <p:cNvPicPr>
            <a:picLocks noChangeAspect="1"/>
          </p:cNvPicPr>
          <p:nvPr/>
        </p:nvPicPr>
        <p:blipFill rotWithShape="1">
          <a:blip r:embed="rId2">
            <a:extLst>
              <a:ext uri="{28A0092B-C50C-407E-A947-70E740481C1C}">
                <a14:useLocalDpi xmlns:a14="http://schemas.microsoft.com/office/drawing/2010/main" val="0"/>
              </a:ext>
            </a:extLst>
          </a:blip>
          <a:srcRect t="18165" b="19521"/>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21"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18A342D0-FB00-4AF5-9832-8496C7E31D17}"/>
              </a:ext>
            </a:extLst>
          </p:cNvPr>
          <p:cNvSpPr>
            <a:spLocks noGrp="1"/>
          </p:cNvSpPr>
          <p:nvPr>
            <p:ph idx="1"/>
          </p:nvPr>
        </p:nvSpPr>
        <p:spPr>
          <a:xfrm>
            <a:off x="4654294" y="4777739"/>
            <a:ext cx="6897626" cy="1399223"/>
          </a:xfrm>
        </p:spPr>
        <p:txBody>
          <a:bodyPr anchor="ctr">
            <a:normAutofit/>
          </a:bodyPr>
          <a:lstStyle/>
          <a:p>
            <a:pPr fontAlgn="base"/>
            <a:r>
              <a:rPr lang="en-US" sz="1900" b="0" i="0" dirty="0">
                <a:effectLst/>
                <a:latin typeface="Open Sans" panose="020B0604020202020204" pitchFamily="34" charset="0"/>
              </a:rPr>
              <a:t>When we say </a:t>
            </a:r>
            <a:r>
              <a:rPr lang="en-US" sz="1900" b="0" i="0" dirty="0" err="1">
                <a:effectLst/>
                <a:latin typeface="Open Sans" panose="020B0604020202020204" pitchFamily="34" charset="0"/>
              </a:rPr>
              <a:t>WEsources</a:t>
            </a:r>
            <a:r>
              <a:rPr lang="en-US" sz="1900" b="0" i="0" dirty="0">
                <a:effectLst/>
                <a:latin typeface="Open Sans" panose="020B0604020202020204" pitchFamily="34" charset="0"/>
              </a:rPr>
              <a:t>, we mean a resource for all of us; we have a resource for us no matter our age and number. We wrote this resource especially for leaders to use with children, youth, adults and for you to use as a personal devotion if you so choose.</a:t>
            </a:r>
          </a:p>
        </p:txBody>
      </p:sp>
    </p:spTree>
    <p:extLst>
      <p:ext uri="{BB962C8B-B14F-4D97-AF65-F5344CB8AC3E}">
        <p14:creationId xmlns:p14="http://schemas.microsoft.com/office/powerpoint/2010/main" val="1796453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74397B-0932-44F4-B32A-C4D2D230EB50}"/>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a:solidFill>
                  <a:srgbClr val="FFFFFF"/>
                </a:solidFill>
              </a:rPr>
              <a:t>Other Resources from the Store</a:t>
            </a:r>
          </a:p>
        </p:txBody>
      </p:sp>
      <p:pic>
        <p:nvPicPr>
          <p:cNvPr id="7" name="Picture 6" descr="A close up of a person's face&#10;&#10;Description automatically generated">
            <a:extLst>
              <a:ext uri="{FF2B5EF4-FFF2-40B4-BE49-F238E27FC236}">
                <a16:creationId xmlns:a16="http://schemas.microsoft.com/office/drawing/2014/main" id="{D64FB731-301E-4FC1-927B-F6B245BAD7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751" y="307731"/>
            <a:ext cx="3068186" cy="3997637"/>
          </a:xfrm>
          <a:prstGeom prst="rect">
            <a:avLst/>
          </a:prstGeom>
        </p:spPr>
      </p:pic>
      <p:pic>
        <p:nvPicPr>
          <p:cNvPr id="5" name="Content Placeholder 4" descr="A picture containing text, tree, plant&#10;&#10;Description automatically generated">
            <a:extLst>
              <a:ext uri="{FF2B5EF4-FFF2-40B4-BE49-F238E27FC236}">
                <a16:creationId xmlns:a16="http://schemas.microsoft.com/office/drawing/2014/main" id="{85C539F1-AE7D-4FB1-8102-60BC0A0AA0E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58304" y="307731"/>
            <a:ext cx="3088174" cy="3997637"/>
          </a:xfrm>
          <a:prstGeom prst="rect">
            <a:avLst/>
          </a:prstGeom>
        </p:spPr>
      </p:pic>
      <p:cxnSp>
        <p:nvCxnSpPr>
          <p:cNvPr id="18" name="Straight Connector 17">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9" name="Picture 8" descr="A bird on a rock&#10;&#10;Description automatically generated with low confidence">
            <a:extLst>
              <a:ext uri="{FF2B5EF4-FFF2-40B4-BE49-F238E27FC236}">
                <a16:creationId xmlns:a16="http://schemas.microsoft.com/office/drawing/2014/main" id="{61570301-B856-459F-8218-CCD4885D70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7442" y="330045"/>
            <a:ext cx="2568481" cy="3997637"/>
          </a:xfrm>
          <a:prstGeom prst="rect">
            <a:avLst/>
          </a:prstGeom>
        </p:spPr>
      </p:pic>
      <p:cxnSp>
        <p:nvCxnSpPr>
          <p:cNvPr id="20" name="Straight Connector 19">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9500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3">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8"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A picture containing text, clipart&#10;&#10;Description automatically generated">
            <a:extLst>
              <a:ext uri="{FF2B5EF4-FFF2-40B4-BE49-F238E27FC236}">
                <a16:creationId xmlns:a16="http://schemas.microsoft.com/office/drawing/2014/main" id="{622E3894-DE31-45D9-BB4B-E32CDBE46484}"/>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2637" r="1821"/>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19" name="Content Placeholder 8">
            <a:extLst>
              <a:ext uri="{FF2B5EF4-FFF2-40B4-BE49-F238E27FC236}">
                <a16:creationId xmlns:a16="http://schemas.microsoft.com/office/drawing/2014/main" id="{7C987681-F676-477A-A29A-86A3F94740E1}"/>
              </a:ext>
            </a:extLst>
          </p:cNvPr>
          <p:cNvSpPr>
            <a:spLocks noGrp="1"/>
          </p:cNvSpPr>
          <p:nvPr>
            <p:ph idx="1"/>
          </p:nvPr>
        </p:nvSpPr>
        <p:spPr>
          <a:xfrm>
            <a:off x="6096000" y="1609355"/>
            <a:ext cx="4977578" cy="3639289"/>
          </a:xfrm>
        </p:spPr>
        <p:txBody>
          <a:bodyPr anchor="ctr">
            <a:normAutofit/>
          </a:bodyPr>
          <a:lstStyle/>
          <a:p>
            <a:r>
              <a:rPr lang="en-US" sz="4000" dirty="0">
                <a:solidFill>
                  <a:srgbClr val="000000"/>
                </a:solidFill>
                <a:latin typeface="Century" panose="02040604050505020304" pitchFamily="18" charset="0"/>
              </a:rPr>
              <a:t>Pastoral Development Ministry Team</a:t>
            </a:r>
          </a:p>
          <a:p>
            <a:r>
              <a:rPr lang="en-US" dirty="0">
                <a:solidFill>
                  <a:srgbClr val="000000"/>
                </a:solidFill>
                <a:latin typeface="Century" panose="02040604050505020304" pitchFamily="18" charset="0"/>
              </a:rPr>
              <a:t>pam@cumberland.org</a:t>
            </a:r>
          </a:p>
        </p:txBody>
      </p:sp>
    </p:spTree>
    <p:extLst>
      <p:ext uri="{BB962C8B-B14F-4D97-AF65-F5344CB8AC3E}">
        <p14:creationId xmlns:p14="http://schemas.microsoft.com/office/powerpoint/2010/main" val="4805048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36D9AD-9F24-4F5E-AE97-64378C2ED3EB}"/>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a:solidFill>
                  <a:srgbClr val="FFFFFF"/>
                </a:solidFill>
              </a:rPr>
              <a:t>Podcasting </a:t>
            </a:r>
          </a:p>
        </p:txBody>
      </p:sp>
      <p:pic>
        <p:nvPicPr>
          <p:cNvPr id="7" name="Picture 6" descr="A picture containing calendar&#10;&#10;Description automatically generated">
            <a:extLst>
              <a:ext uri="{FF2B5EF4-FFF2-40B4-BE49-F238E27FC236}">
                <a16:creationId xmlns:a16="http://schemas.microsoft.com/office/drawing/2014/main" id="{3548C111-20D2-4E76-805E-F2089479BD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180" y="307731"/>
            <a:ext cx="3997637" cy="3997637"/>
          </a:xfrm>
          <a:prstGeom prst="rect">
            <a:avLst/>
          </a:prstGeom>
        </p:spPr>
      </p:pic>
      <p:pic>
        <p:nvPicPr>
          <p:cNvPr id="5" name="Content Placeholder 4" descr="Logo&#10;&#10;Description automatically generated">
            <a:extLst>
              <a:ext uri="{FF2B5EF4-FFF2-40B4-BE49-F238E27FC236}">
                <a16:creationId xmlns:a16="http://schemas.microsoft.com/office/drawing/2014/main" id="{9E09993C-060C-456C-AE40-86EEAA4D0F9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45183" y="307731"/>
            <a:ext cx="3997637" cy="3997637"/>
          </a:xfrm>
          <a:prstGeom prst="rect">
            <a:avLst/>
          </a:prstGeom>
        </p:spPr>
      </p:pic>
      <p:cxnSp>
        <p:nvCxnSpPr>
          <p:cNvPr id="16" name="Straight Connector 15">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44817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AD1C624-C856-4619-B70F-58FEC9826587}"/>
              </a:ext>
            </a:extLst>
          </p:cNvPr>
          <p:cNvSpPr>
            <a:spLocks noGrp="1"/>
          </p:cNvSpPr>
          <p:nvPr>
            <p:ph type="title"/>
          </p:nvPr>
        </p:nvSpPr>
        <p:spPr>
          <a:xfrm>
            <a:off x="640079" y="2053641"/>
            <a:ext cx="3669161" cy="2760098"/>
          </a:xfrm>
        </p:spPr>
        <p:txBody>
          <a:bodyPr>
            <a:normAutofit/>
          </a:bodyPr>
          <a:lstStyle/>
          <a:p>
            <a:r>
              <a:rPr lang="en-US">
                <a:solidFill>
                  <a:srgbClr val="FFFFFF"/>
                </a:solidFill>
              </a:rPr>
              <a:t>What say you?</a:t>
            </a:r>
          </a:p>
        </p:txBody>
      </p:sp>
      <p:sp>
        <p:nvSpPr>
          <p:cNvPr id="3" name="Content Placeholder 2">
            <a:extLst>
              <a:ext uri="{FF2B5EF4-FFF2-40B4-BE49-F238E27FC236}">
                <a16:creationId xmlns:a16="http://schemas.microsoft.com/office/drawing/2014/main" id="{D62C11BC-4F16-44BB-A248-94D9110660DD}"/>
              </a:ext>
            </a:extLst>
          </p:cNvPr>
          <p:cNvSpPr>
            <a:spLocks noGrp="1"/>
          </p:cNvSpPr>
          <p:nvPr>
            <p:ph idx="1"/>
          </p:nvPr>
        </p:nvSpPr>
        <p:spPr>
          <a:xfrm>
            <a:off x="6090574" y="801866"/>
            <a:ext cx="5306084" cy="5230634"/>
          </a:xfrm>
        </p:spPr>
        <p:txBody>
          <a:bodyPr anchor="ctr">
            <a:normAutofit/>
          </a:bodyPr>
          <a:lstStyle/>
          <a:p>
            <a:r>
              <a:rPr lang="en-US" sz="2400">
                <a:solidFill>
                  <a:srgbClr val="000000"/>
                </a:solidFill>
              </a:rPr>
              <a:t>I would like to end by asking for your input on new resources that could help you in your ministry or church?</a:t>
            </a:r>
          </a:p>
        </p:txBody>
      </p:sp>
    </p:spTree>
    <p:extLst>
      <p:ext uri="{BB962C8B-B14F-4D97-AF65-F5344CB8AC3E}">
        <p14:creationId xmlns:p14="http://schemas.microsoft.com/office/powerpoint/2010/main" val="2314787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7" name="Straight Connector 13">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1FEADF-1A2E-42D8-8D10-3864A66782AB}"/>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a:solidFill>
                  <a:srgbClr val="FFFFFF"/>
                </a:solidFill>
              </a:rPr>
              <a:t>Importance of Helping Ministers </a:t>
            </a:r>
          </a:p>
        </p:txBody>
      </p:sp>
      <p:pic>
        <p:nvPicPr>
          <p:cNvPr id="9" name="Picture 8" descr="Text&#10;&#10;Description automatically generated with medium confidence">
            <a:extLst>
              <a:ext uri="{FF2B5EF4-FFF2-40B4-BE49-F238E27FC236}">
                <a16:creationId xmlns:a16="http://schemas.microsoft.com/office/drawing/2014/main" id="{98C0D942-FEB3-4883-9321-EF0BB4189C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552" y="307731"/>
            <a:ext cx="2686584" cy="3997637"/>
          </a:xfrm>
          <a:prstGeom prst="rect">
            <a:avLst/>
          </a:prstGeom>
        </p:spPr>
      </p:pic>
      <p:pic>
        <p:nvPicPr>
          <p:cNvPr id="5" name="Content Placeholder 4" descr="Diagram&#10;&#10;Description automatically generated">
            <a:extLst>
              <a:ext uri="{FF2B5EF4-FFF2-40B4-BE49-F238E27FC236}">
                <a16:creationId xmlns:a16="http://schemas.microsoft.com/office/drawing/2014/main" id="{1556272B-B19D-4573-8E55-919036C571B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13212" y="307731"/>
            <a:ext cx="2778357" cy="3997637"/>
          </a:xfrm>
          <a:prstGeom prst="rect">
            <a:avLst/>
          </a:prstGeom>
        </p:spPr>
      </p:pic>
      <p:cxnSp>
        <p:nvCxnSpPr>
          <p:cNvPr id="18" name="Straight Connector 17">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Picture 6" descr="Diagram&#10;&#10;Description automatically generated with medium confidence">
            <a:extLst>
              <a:ext uri="{FF2B5EF4-FFF2-40B4-BE49-F238E27FC236}">
                <a16:creationId xmlns:a16="http://schemas.microsoft.com/office/drawing/2014/main" id="{B810B14F-E62B-4A8D-8D9C-59FE25CC1A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1992" y="330045"/>
            <a:ext cx="2679381" cy="3997637"/>
          </a:xfrm>
          <a:prstGeom prst="rect">
            <a:avLst/>
          </a:prstGeom>
        </p:spPr>
      </p:pic>
      <p:cxnSp>
        <p:nvCxnSpPr>
          <p:cNvPr id="20" name="Straight Connector 19">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8245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6957D-9551-4BF7-9D05-69E965D576DD}"/>
              </a:ext>
            </a:extLst>
          </p:cNvPr>
          <p:cNvSpPr>
            <a:spLocks noGrp="1"/>
          </p:cNvSpPr>
          <p:nvPr>
            <p:ph type="title"/>
          </p:nvPr>
        </p:nvSpPr>
        <p:spPr>
          <a:xfrm>
            <a:off x="838200" y="365125"/>
            <a:ext cx="10515600" cy="1208229"/>
          </a:xfrm>
        </p:spPr>
        <p:txBody>
          <a:bodyPr/>
          <a:lstStyle/>
          <a:p>
            <a:pPr algn="ctr"/>
            <a:r>
              <a:rPr lang="en-US" dirty="0">
                <a:latin typeface="Arial Rounded MT Bold" panose="020F0704030504030204" pitchFamily="34" charset="0"/>
              </a:rPr>
              <a:t>Ways of Honoring Your Minister </a:t>
            </a:r>
          </a:p>
        </p:txBody>
      </p:sp>
      <p:pic>
        <p:nvPicPr>
          <p:cNvPr id="5" name="Content Placeholder 4" descr="Icon&#10;&#10;Description automatically generated">
            <a:extLst>
              <a:ext uri="{FF2B5EF4-FFF2-40B4-BE49-F238E27FC236}">
                <a16:creationId xmlns:a16="http://schemas.microsoft.com/office/drawing/2014/main" id="{108DB545-0784-4EB6-A693-C98DF2204F5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1507" y="1690688"/>
            <a:ext cx="2846356" cy="3471166"/>
          </a:xfrm>
        </p:spPr>
      </p:pic>
      <p:sp>
        <p:nvSpPr>
          <p:cNvPr id="6" name="TextBox 5">
            <a:extLst>
              <a:ext uri="{FF2B5EF4-FFF2-40B4-BE49-F238E27FC236}">
                <a16:creationId xmlns:a16="http://schemas.microsoft.com/office/drawing/2014/main" id="{6E46FB76-047F-4715-B911-CA2324701E17}"/>
              </a:ext>
            </a:extLst>
          </p:cNvPr>
          <p:cNvSpPr txBox="1"/>
          <p:nvPr/>
        </p:nvSpPr>
        <p:spPr>
          <a:xfrm>
            <a:off x="4500980" y="4808366"/>
            <a:ext cx="7202749" cy="1754326"/>
          </a:xfrm>
          <a:prstGeom prst="rect">
            <a:avLst/>
          </a:prstGeom>
          <a:noFill/>
        </p:spPr>
        <p:txBody>
          <a:bodyPr wrap="square" rtlCol="0">
            <a:spAutoFit/>
          </a:bodyPr>
          <a:lstStyle/>
          <a:p>
            <a:r>
              <a:rPr lang="en-US" b="1" i="0" dirty="0">
                <a:solidFill>
                  <a:srgbClr val="222222"/>
                </a:solidFill>
                <a:effectLst/>
                <a:latin typeface="source_sans_proregular"/>
              </a:rPr>
              <a:t>Clergy Crisis Fund</a:t>
            </a:r>
          </a:p>
          <a:p>
            <a:endParaRPr lang="en-US" b="1" i="0" dirty="0">
              <a:solidFill>
                <a:srgbClr val="222222"/>
              </a:solidFill>
              <a:effectLst/>
              <a:latin typeface="source_sans_proregular"/>
            </a:endParaRPr>
          </a:p>
          <a:p>
            <a:r>
              <a:rPr lang="en-US" b="0" i="0" dirty="0">
                <a:solidFill>
                  <a:srgbClr val="222222"/>
                </a:solidFill>
                <a:effectLst/>
                <a:latin typeface="source_sans_proregular"/>
              </a:rPr>
              <a:t>The purpose of the </a:t>
            </a:r>
            <a:r>
              <a:rPr lang="en-US" i="0" dirty="0">
                <a:solidFill>
                  <a:srgbClr val="222222"/>
                </a:solidFill>
                <a:effectLst/>
                <a:latin typeface="source_sans_proregular"/>
              </a:rPr>
              <a:t>Clergy Crisis Fund </a:t>
            </a:r>
            <a:r>
              <a:rPr lang="en-US" b="0" i="0" dirty="0">
                <a:solidFill>
                  <a:srgbClr val="222222"/>
                </a:solidFill>
                <a:effectLst/>
                <a:latin typeface="source_sans_proregular"/>
              </a:rPr>
              <a:t>is to provide financial support to clergy who are in crisis and in need of support and care. You or someone you know could benefit from the Fund or you could donate to the Clergy Crisis Fund.</a:t>
            </a:r>
            <a:endParaRPr lang="en-US" dirty="0"/>
          </a:p>
        </p:txBody>
      </p:sp>
      <p:sp>
        <p:nvSpPr>
          <p:cNvPr id="8" name="TextBox 7">
            <a:extLst>
              <a:ext uri="{FF2B5EF4-FFF2-40B4-BE49-F238E27FC236}">
                <a16:creationId xmlns:a16="http://schemas.microsoft.com/office/drawing/2014/main" id="{009D54CF-B53D-4618-B724-4C984637C863}"/>
              </a:ext>
            </a:extLst>
          </p:cNvPr>
          <p:cNvSpPr txBox="1"/>
          <p:nvPr/>
        </p:nvSpPr>
        <p:spPr>
          <a:xfrm>
            <a:off x="4500980" y="1573354"/>
            <a:ext cx="7202750" cy="3139321"/>
          </a:xfrm>
          <a:prstGeom prst="rect">
            <a:avLst/>
          </a:prstGeom>
          <a:noFill/>
        </p:spPr>
        <p:txBody>
          <a:bodyPr wrap="square" rtlCol="0">
            <a:spAutoFit/>
          </a:bodyPr>
          <a:lstStyle/>
          <a:p>
            <a:pPr algn="l" fontAlgn="base"/>
            <a:r>
              <a:rPr lang="en-US" b="1" i="0" dirty="0">
                <a:solidFill>
                  <a:srgbClr val="323436"/>
                </a:solidFill>
                <a:effectLst/>
                <a:latin typeface="Museo500Regular"/>
              </a:rPr>
              <a:t>Legacy of Ministry Endowment</a:t>
            </a:r>
          </a:p>
          <a:p>
            <a:pPr algn="l" fontAlgn="base"/>
            <a:endParaRPr lang="en-US" b="1" i="0" dirty="0">
              <a:solidFill>
                <a:srgbClr val="323436"/>
              </a:solidFill>
              <a:effectLst/>
              <a:latin typeface="Museo500Regular"/>
            </a:endParaRPr>
          </a:p>
          <a:p>
            <a:pPr algn="l" fontAlgn="base"/>
            <a:r>
              <a:rPr lang="en-US" b="0" i="0" dirty="0">
                <a:solidFill>
                  <a:srgbClr val="222222"/>
                </a:solidFill>
                <a:effectLst/>
                <a:latin typeface="source_sans_proregular"/>
              </a:rPr>
              <a:t>This Legacy is established in recognition of the faithful and passionate ministries of Samuel McAdoo, </a:t>
            </a:r>
            <a:r>
              <a:rPr lang="en-US" b="0" i="0" dirty="0" err="1">
                <a:solidFill>
                  <a:srgbClr val="222222"/>
                </a:solidFill>
                <a:effectLst/>
                <a:latin typeface="source_sans_proregular"/>
              </a:rPr>
              <a:t>Finis</a:t>
            </a:r>
            <a:r>
              <a:rPr lang="en-US" b="0" i="0" dirty="0">
                <a:solidFill>
                  <a:srgbClr val="222222"/>
                </a:solidFill>
                <a:effectLst/>
                <a:latin typeface="source_sans_proregular"/>
              </a:rPr>
              <a:t> Ewing, Samuel King, and Louisa </a:t>
            </a:r>
            <a:r>
              <a:rPr lang="en-US" b="0" i="0" dirty="0" err="1">
                <a:solidFill>
                  <a:srgbClr val="222222"/>
                </a:solidFill>
                <a:effectLst/>
                <a:latin typeface="source_sans_proregular"/>
              </a:rPr>
              <a:t>Woosley</a:t>
            </a:r>
            <a:r>
              <a:rPr lang="en-US" b="0" i="0" dirty="0">
                <a:solidFill>
                  <a:srgbClr val="222222"/>
                </a:solidFill>
                <a:effectLst/>
                <a:latin typeface="source_sans_proregular"/>
              </a:rPr>
              <a:t>. These ministers created a legacy of ministry that countless Cumberland Presbyterian ministers have continued down through the years. By participating in this Legacy minister become co-laborers in building up the kingdom of God both now and in the future. Recognition is given to ministers upon their ordination, ordination anniversaries, retirements and in memory. An ordination recognition includes a beautiful pastoral cross pendant.</a:t>
            </a:r>
          </a:p>
        </p:txBody>
      </p:sp>
      <p:sp>
        <p:nvSpPr>
          <p:cNvPr id="9" name="TextBox 8">
            <a:extLst>
              <a:ext uri="{FF2B5EF4-FFF2-40B4-BE49-F238E27FC236}">
                <a16:creationId xmlns:a16="http://schemas.microsoft.com/office/drawing/2014/main" id="{B45A3A1E-F369-40F6-AD21-FF8642B36177}"/>
              </a:ext>
            </a:extLst>
          </p:cNvPr>
          <p:cNvSpPr txBox="1"/>
          <p:nvPr/>
        </p:nvSpPr>
        <p:spPr>
          <a:xfrm>
            <a:off x="776056" y="5353235"/>
            <a:ext cx="4009007" cy="923330"/>
          </a:xfrm>
          <a:prstGeom prst="rect">
            <a:avLst/>
          </a:prstGeom>
          <a:noFill/>
        </p:spPr>
        <p:txBody>
          <a:bodyPr wrap="square" rtlCol="0">
            <a:spAutoFit/>
          </a:bodyPr>
          <a:lstStyle/>
          <a:p>
            <a:r>
              <a:rPr lang="en-US">
                <a:hlinkClick r:id="rId3"/>
              </a:rPr>
              <a:t>Pastoral Development Ministry Team – Ministry Council of the Cumberland Presbyterian Church (cpcmc.org)</a:t>
            </a:r>
            <a:endParaRPr lang="en-US" dirty="0"/>
          </a:p>
        </p:txBody>
      </p:sp>
    </p:spTree>
    <p:extLst>
      <p:ext uri="{BB962C8B-B14F-4D97-AF65-F5344CB8AC3E}">
        <p14:creationId xmlns:p14="http://schemas.microsoft.com/office/powerpoint/2010/main" val="3396371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18DD5B6-9D00-4004-81D1-7A86862113FC}"/>
              </a:ext>
            </a:extLst>
          </p:cNvPr>
          <p:cNvSpPr>
            <a:spLocks noGrp="1"/>
          </p:cNvSpPr>
          <p:nvPr>
            <p:ph type="title"/>
          </p:nvPr>
        </p:nvSpPr>
        <p:spPr>
          <a:xfrm>
            <a:off x="6094105" y="802955"/>
            <a:ext cx="4977976" cy="1454051"/>
          </a:xfrm>
        </p:spPr>
        <p:txBody>
          <a:bodyPr>
            <a:normAutofit/>
          </a:bodyPr>
          <a:lstStyle/>
          <a:p>
            <a:r>
              <a:rPr lang="en-US" dirty="0">
                <a:solidFill>
                  <a:srgbClr val="000000"/>
                </a:solidFill>
              </a:rPr>
              <a:t>Missions Ministry Team</a:t>
            </a:r>
          </a:p>
        </p:txBody>
      </p:sp>
      <p:sp>
        <p:nvSpPr>
          <p:cNvPr id="16"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Logo, icon&#10;&#10;Description automatically generated">
            <a:extLst>
              <a:ext uri="{FF2B5EF4-FFF2-40B4-BE49-F238E27FC236}">
                <a16:creationId xmlns:a16="http://schemas.microsoft.com/office/drawing/2014/main" id="{5A54F605-EA54-4B93-9F97-D820054447EC}"/>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1946" r="2516" b="5"/>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9" name="Content Placeholder 8">
            <a:extLst>
              <a:ext uri="{FF2B5EF4-FFF2-40B4-BE49-F238E27FC236}">
                <a16:creationId xmlns:a16="http://schemas.microsoft.com/office/drawing/2014/main" id="{81ACDFE7-6521-40BB-B82E-DB8BAC5F45DF}"/>
              </a:ext>
            </a:extLst>
          </p:cNvPr>
          <p:cNvSpPr>
            <a:spLocks noGrp="1"/>
          </p:cNvSpPr>
          <p:nvPr>
            <p:ph idx="1"/>
          </p:nvPr>
        </p:nvSpPr>
        <p:spPr>
          <a:xfrm>
            <a:off x="6090574" y="2421682"/>
            <a:ext cx="4977578" cy="3639289"/>
          </a:xfrm>
        </p:spPr>
        <p:txBody>
          <a:bodyPr anchor="ctr">
            <a:normAutofit/>
          </a:bodyPr>
          <a:lstStyle/>
          <a:p>
            <a:r>
              <a:rPr lang="en-US" sz="2000" dirty="0">
                <a:solidFill>
                  <a:srgbClr val="000000"/>
                </a:solidFill>
              </a:rPr>
              <a:t>Milton Ortiz</a:t>
            </a:r>
          </a:p>
          <a:p>
            <a:pPr lvl="1"/>
            <a:r>
              <a:rPr lang="en-US" sz="1600" dirty="0">
                <a:solidFill>
                  <a:srgbClr val="000000"/>
                </a:solidFill>
                <a:hlinkClick r:id="rId4"/>
              </a:rPr>
              <a:t>mortiz@cumberland.org</a:t>
            </a:r>
            <a:endParaRPr lang="en-US" sz="1600" dirty="0">
              <a:solidFill>
                <a:srgbClr val="000000"/>
              </a:solidFill>
            </a:endParaRPr>
          </a:p>
          <a:p>
            <a:r>
              <a:rPr lang="en-US" sz="2000" dirty="0">
                <a:solidFill>
                  <a:srgbClr val="000000"/>
                </a:solidFill>
              </a:rPr>
              <a:t>Kristi Lounsbury </a:t>
            </a:r>
          </a:p>
          <a:p>
            <a:pPr lvl="1"/>
            <a:r>
              <a:rPr lang="en-US" sz="1600" dirty="0">
                <a:solidFill>
                  <a:srgbClr val="000000"/>
                </a:solidFill>
                <a:hlinkClick r:id="rId5"/>
              </a:rPr>
              <a:t>KLounsbury@cumberland.org</a:t>
            </a:r>
            <a:endParaRPr lang="en-US" sz="1600" dirty="0">
              <a:solidFill>
                <a:srgbClr val="000000"/>
              </a:solidFill>
            </a:endParaRPr>
          </a:p>
          <a:p>
            <a:r>
              <a:rPr lang="en-US" sz="2000" dirty="0">
                <a:solidFill>
                  <a:srgbClr val="000000"/>
                </a:solidFill>
              </a:rPr>
              <a:t>Lynn Thomas</a:t>
            </a:r>
          </a:p>
          <a:p>
            <a:pPr lvl="1"/>
            <a:r>
              <a:rPr lang="en-US" sz="1600" dirty="0">
                <a:solidFill>
                  <a:srgbClr val="000000"/>
                </a:solidFill>
                <a:hlinkClick r:id="rId6"/>
              </a:rPr>
              <a:t>lthomas@cumberland.org</a:t>
            </a:r>
            <a:endParaRPr lang="en-US" sz="1600" dirty="0">
              <a:solidFill>
                <a:srgbClr val="000000"/>
              </a:solidFill>
            </a:endParaRPr>
          </a:p>
          <a:p>
            <a:r>
              <a:rPr lang="en-US" sz="2000" dirty="0">
                <a:solidFill>
                  <a:srgbClr val="000000"/>
                </a:solidFill>
              </a:rPr>
              <a:t>TJ Malinoski</a:t>
            </a:r>
          </a:p>
          <a:p>
            <a:pPr lvl="1"/>
            <a:r>
              <a:rPr lang="pl-PL" sz="1600" dirty="0">
                <a:solidFill>
                  <a:srgbClr val="000000"/>
                </a:solidFill>
                <a:hlinkClick r:id="rId7"/>
              </a:rPr>
              <a:t>TMalinoski@cumberland.org</a:t>
            </a:r>
            <a:endParaRPr lang="en-US" sz="1600" dirty="0">
              <a:solidFill>
                <a:srgbClr val="000000"/>
              </a:solidFill>
            </a:endParaRPr>
          </a:p>
        </p:txBody>
      </p:sp>
    </p:spTree>
    <p:extLst>
      <p:ext uri="{BB962C8B-B14F-4D97-AF65-F5344CB8AC3E}">
        <p14:creationId xmlns:p14="http://schemas.microsoft.com/office/powerpoint/2010/main" val="109964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EC19C8-CE05-4822-9507-779F54629DDD}"/>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5000"/>
              <a:t>New Bible Study for Groups and Individuals</a:t>
            </a:r>
          </a:p>
        </p:txBody>
      </p:sp>
      <p:pic>
        <p:nvPicPr>
          <p:cNvPr id="5" name="Content Placeholder 4" descr="Text&#10;&#10;Description automatically generated with low confidence">
            <a:extLst>
              <a:ext uri="{FF2B5EF4-FFF2-40B4-BE49-F238E27FC236}">
                <a16:creationId xmlns:a16="http://schemas.microsoft.com/office/drawing/2014/main" id="{741F6848-7DDB-49E8-BDE0-23198518F5A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 b="3550"/>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5"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9B655C3-215F-4F87-B3DA-DE7B07E87213}"/>
              </a:ext>
            </a:extLst>
          </p:cNvPr>
          <p:cNvSpPr txBox="1"/>
          <p:nvPr/>
        </p:nvSpPr>
        <p:spPr>
          <a:xfrm>
            <a:off x="5297762" y="2706624"/>
            <a:ext cx="6251110" cy="3483864"/>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600" b="0" i="1" dirty="0">
                <a:effectLst/>
              </a:rPr>
              <a:t>Relational Missions, Concepts, Perspectives and Practices That Inform Global Missions</a:t>
            </a:r>
            <a:r>
              <a:rPr lang="en-US" sz="1600" b="0" i="0" dirty="0">
                <a:effectLst/>
              </a:rPr>
              <a:t> explores missions from a relational perspective. Missions is more than going out. It involves developing meaningful intercultural relationships. Missions has a theological foundation which explains why the church sacrificially sends missionaries and invests resources into missions. The Trinity establishes the relational purpose of missions. This book explores ways students of missions can open their eyes to a bigger picture, thus better understanding the challenges the church faces on the mission field. God gave the world a diversity of cultures in order to enrich the church. Lastly, this book looks at some of the practices that allow missionaries and the sending church to develop meaningful and lasting relationships with the nationals they serve. Lynn brings his years of experience as a missionary and mission director, as well as concepts and theories of mission leaders, to shed new light on what it means to do missions.</a:t>
            </a:r>
            <a:endParaRPr lang="en-US" sz="1600" dirty="0"/>
          </a:p>
        </p:txBody>
      </p:sp>
    </p:spTree>
    <p:extLst>
      <p:ext uri="{BB962C8B-B14F-4D97-AF65-F5344CB8AC3E}">
        <p14:creationId xmlns:p14="http://schemas.microsoft.com/office/powerpoint/2010/main" val="3973410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A1A8D5-4A5C-4A5A-829A-76E329414C05}"/>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600"/>
              <a:t>Bible Study from Lynn Thomas</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6EB9932-423A-4A2C-AD3D-EB66C964AB63}"/>
              </a:ext>
            </a:extLst>
          </p:cNvPr>
          <p:cNvSpPr txBox="1"/>
          <p:nvPr/>
        </p:nvSpPr>
        <p:spPr>
          <a:xfrm>
            <a:off x="640080" y="2872898"/>
            <a:ext cx="4243589" cy="3785353"/>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1500" b="0" i="0" dirty="0">
                <a:effectLst/>
              </a:rPr>
              <a:t>This Bible study combines scriptures with concepts related to missions from mission leaders. By using scriptures, mission concepts, and church history, this study presents how the church should understand and do missions. The goal of this Bible study is to present a biblical perspective on missions that reflects God’s image. This mission lesson is for those who are or who want to be students of missions. The study helps explain the work of missionaries and the importance of missions to the church. This study is unique, in contrast to other studies about missions, because it explains missions from a relational perspective. Mission provides a way for Christians to connect with other Christians and experience a global family. Missions has the ability to transform lives, not only on the mission field but also the life of the missionary and his or her sending church.</a:t>
            </a:r>
            <a:endParaRPr lang="en-US" sz="1500" dirty="0"/>
          </a:p>
        </p:txBody>
      </p:sp>
      <p:pic>
        <p:nvPicPr>
          <p:cNvPr id="5" name="Content Placeholder 4" descr="A picture containing text, outdoor, stone, arch&#10;&#10;Description automatically generated">
            <a:extLst>
              <a:ext uri="{FF2B5EF4-FFF2-40B4-BE49-F238E27FC236}">
                <a16:creationId xmlns:a16="http://schemas.microsoft.com/office/drawing/2014/main" id="{C36BEDA0-1278-4D69-B3AB-2B11E50FB40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215" r="-2" b="776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88500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AB6C3-7F64-4BDF-916A-50BF33A4A79A}"/>
              </a:ext>
            </a:extLst>
          </p:cNvPr>
          <p:cNvSpPr>
            <a:spLocks noGrp="1"/>
          </p:cNvSpPr>
          <p:nvPr>
            <p:ph type="title"/>
          </p:nvPr>
        </p:nvSpPr>
        <p:spPr/>
        <p:txBody>
          <a:bodyPr/>
          <a:lstStyle/>
          <a:p>
            <a:pPr algn="ctr"/>
            <a:r>
              <a:rPr lang="en-US" dirty="0"/>
              <a:t>The Missionary Messenger </a:t>
            </a:r>
          </a:p>
        </p:txBody>
      </p:sp>
      <p:pic>
        <p:nvPicPr>
          <p:cNvPr id="5" name="Content Placeholder 4" descr="Text&#10;&#10;Description automatically generated with medium confidence">
            <a:extLst>
              <a:ext uri="{FF2B5EF4-FFF2-40B4-BE49-F238E27FC236}">
                <a16:creationId xmlns:a16="http://schemas.microsoft.com/office/drawing/2014/main" id="{0B9EE004-F8C9-4105-B67E-9D6E35017D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13672" y="1825625"/>
            <a:ext cx="3364656" cy="4351338"/>
          </a:xfrm>
        </p:spPr>
      </p:pic>
    </p:spTree>
    <p:extLst>
      <p:ext uri="{BB962C8B-B14F-4D97-AF65-F5344CB8AC3E}">
        <p14:creationId xmlns:p14="http://schemas.microsoft.com/office/powerpoint/2010/main" val="31507209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868AD369C2C5B4B8015D7C83DD6BEC8" ma:contentTypeVersion="8" ma:contentTypeDescription="Create a new document." ma:contentTypeScope="" ma:versionID="31a3d426a06d912de8f66622a8e1a6e3">
  <xsd:schema xmlns:xsd="http://www.w3.org/2001/XMLSchema" xmlns:xs="http://www.w3.org/2001/XMLSchema" xmlns:p="http://schemas.microsoft.com/office/2006/metadata/properties" xmlns:ns2="a5192b36-fd45-4cf3-b996-72dfb7c1ffc1" targetNamespace="http://schemas.microsoft.com/office/2006/metadata/properties" ma:root="true" ma:fieldsID="d911fcd0bc317c1da5d8a9b02aeea45d" ns2:_="">
    <xsd:import namespace="a5192b36-fd45-4cf3-b996-72dfb7c1ffc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192b36-fd45-4cf3-b996-72dfb7c1ff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37BAA3E-A6F7-4EE4-9CD3-D3BB5394F158}"/>
</file>

<file path=customXml/itemProps2.xml><?xml version="1.0" encoding="utf-8"?>
<ds:datastoreItem xmlns:ds="http://schemas.openxmlformats.org/officeDocument/2006/customXml" ds:itemID="{C136F215-E99E-4797-82CE-EBFB9E0513E6}"/>
</file>

<file path=customXml/itemProps3.xml><?xml version="1.0" encoding="utf-8"?>
<ds:datastoreItem xmlns:ds="http://schemas.openxmlformats.org/officeDocument/2006/customXml" ds:itemID="{7989C210-8282-4D09-9E17-256B94A97FF9}"/>
</file>

<file path=docProps/app.xml><?xml version="1.0" encoding="utf-8"?>
<Properties xmlns="http://schemas.openxmlformats.org/officeDocument/2006/extended-properties" xmlns:vt="http://schemas.openxmlformats.org/officeDocument/2006/docPropsVTypes">
  <TotalTime>298</TotalTime>
  <Words>1703</Words>
  <Application>Microsoft Office PowerPoint</Application>
  <PresentationFormat>Widescreen</PresentationFormat>
  <Paragraphs>105</Paragraphs>
  <Slides>31</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31</vt:i4>
      </vt:variant>
    </vt:vector>
  </HeadingPairs>
  <TitlesOfParts>
    <vt:vector size="43" baseType="lpstr">
      <vt:lpstr>-apple-system</vt:lpstr>
      <vt:lpstr>Arial</vt:lpstr>
      <vt:lpstr>Arial Rounded MT Bold</vt:lpstr>
      <vt:lpstr>Calibri</vt:lpstr>
      <vt:lpstr>Calibri Light</vt:lpstr>
      <vt:lpstr>Century</vt:lpstr>
      <vt:lpstr>Museo500Regular</vt:lpstr>
      <vt:lpstr>Open Sans</vt:lpstr>
      <vt:lpstr>Source Sans Pro</vt:lpstr>
      <vt:lpstr>source_sans_proregular</vt:lpstr>
      <vt:lpstr>Tw Cen MT</vt:lpstr>
      <vt:lpstr>Office Theme</vt:lpstr>
      <vt:lpstr>PowerPoint Presentation</vt:lpstr>
      <vt:lpstr>But First…Let’s share for a minute </vt:lpstr>
      <vt:lpstr>PowerPoint Presentation</vt:lpstr>
      <vt:lpstr>Importance of Helping Ministers </vt:lpstr>
      <vt:lpstr>Ways of Honoring Your Minister </vt:lpstr>
      <vt:lpstr>Missions Ministry Team</vt:lpstr>
      <vt:lpstr>New Bible Study for Groups and Individuals</vt:lpstr>
      <vt:lpstr>Bible Study from Lynn Thomas</vt:lpstr>
      <vt:lpstr>The Missionary Messenger </vt:lpstr>
      <vt:lpstr>CPW Bible Studies </vt:lpstr>
      <vt:lpstr>Seasonal Giving Campaigns </vt:lpstr>
      <vt:lpstr>PowerPoint Presentation</vt:lpstr>
      <vt:lpstr>Communications Ministry Team</vt:lpstr>
      <vt:lpstr>Planning Calendar </vt:lpstr>
      <vt:lpstr>The Cumberland Presbyterian Magazine </vt:lpstr>
      <vt:lpstr>Discipleship Ministry Team </vt:lpstr>
      <vt:lpstr>Discipleship Blueprints</vt:lpstr>
      <vt:lpstr>Discipleship Blueprints – Ministry Council of the Cumberland Presbyterian Church (cpcmc.org)</vt:lpstr>
      <vt:lpstr>eVotions</vt:lpstr>
      <vt:lpstr>PowerPoint Presentation</vt:lpstr>
      <vt:lpstr>Children’s Fest</vt:lpstr>
      <vt:lpstr>Cumberland Presbyterian Resources </vt:lpstr>
      <vt:lpstr>Curriculum </vt:lpstr>
      <vt:lpstr>Encounter—Also known as the greatest Christian resource since John wrote the Revelation. </vt:lpstr>
      <vt:lpstr>PowerPoint Presentation</vt:lpstr>
      <vt:lpstr>Intersections—Journal and Discussion</vt:lpstr>
      <vt:lpstr>Stir</vt:lpstr>
      <vt:lpstr>Wesources for Lent and Advent</vt:lpstr>
      <vt:lpstr>Other Resources from the Store</vt:lpstr>
      <vt:lpstr>Podcasting </vt:lpstr>
      <vt:lpstr>What say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Christopher Fleming</dc:creator>
  <cp:lastModifiedBy>Christopher Fleming</cp:lastModifiedBy>
  <cp:revision>19</cp:revision>
  <dcterms:created xsi:type="dcterms:W3CDTF">2021-06-22T13:45:04Z</dcterms:created>
  <dcterms:modified xsi:type="dcterms:W3CDTF">2021-06-22T18:47:26Z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0x010100F868AD369C2C5B4B8015D7C83DD6BEC8</vt:lpwstr>
  </property>
</Properties>
</file>